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4" r:id="rId5"/>
    <p:sldId id="267" r:id="rId6"/>
    <p:sldId id="268" r:id="rId7"/>
    <p:sldId id="269" r:id="rId8"/>
    <p:sldId id="285" r:id="rId9"/>
    <p:sldId id="270" r:id="rId10"/>
    <p:sldId id="271" r:id="rId11"/>
    <p:sldId id="272" r:id="rId12"/>
    <p:sldId id="286" r:id="rId13"/>
    <p:sldId id="296" r:id="rId14"/>
    <p:sldId id="291" r:id="rId15"/>
    <p:sldId id="288" r:id="rId16"/>
    <p:sldId id="290" r:id="rId17"/>
    <p:sldId id="292" r:id="rId18"/>
    <p:sldId id="289" r:id="rId19"/>
    <p:sldId id="287" r:id="rId20"/>
    <p:sldId id="280" r:id="rId21"/>
    <p:sldId id="295" r:id="rId22"/>
    <p:sldId id="293" r:id="rId23"/>
    <p:sldId id="276" r:id="rId24"/>
    <p:sldId id="260" r:id="rId25"/>
    <p:sldId id="283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VELOSPORT%20LAB\Velosport%20Lab\&#1058;&#1077;&#1089;&#1090;&#1080;&#1088;&#1086;&#1074;&#1072;&#1085;&#1080;&#1103;\&#1055;&#1077;&#1090;&#1088;&#1086;&#1074;%20&#1048;&#1074;&#1072;&#1085;\&#1055;&#1077;&#1090;&#1088;&#1086;&#1074;%20&#1048;&#1074;&#1072;&#1085;%2018.11.14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ЧСС / скорость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2000"/>
          </a:p>
        </c:rich>
      </c:tx>
      <c:layout>
        <c:manualLayout>
          <c:xMode val="edge"/>
          <c:yMode val="edge"/>
          <c:x val="0.39898367582101646"/>
          <c:y val="3.2258064516129448E-2"/>
        </c:manualLayout>
      </c:layout>
    </c:title>
    <c:plotArea>
      <c:layout>
        <c:manualLayout>
          <c:layoutTarget val="inner"/>
          <c:xMode val="edge"/>
          <c:yMode val="edge"/>
          <c:x val="9.2659850103007993E-2"/>
          <c:y val="0.11024153139215366"/>
          <c:w val="0.8015158385185146"/>
          <c:h val="0.74559820304593583"/>
        </c:manualLayout>
      </c:layout>
      <c:scatterChart>
        <c:scatterStyle val="lineMarker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4.0922638535623987E-2"/>
                  <c:y val="-3.1008093245884872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5.0948600083577093E-2"/>
                  <c:y val="-2.1832946635730897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3.7435470441299003E-2"/>
                  <c:y val="-2.9618138424821076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5.8169661512745587E-3"/>
                  <c:y val="1.993039443155452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t"/>
            <c:showVal val="1"/>
          </c:dLbls>
          <c:xVal>
            <c:numRef>
              <c:f>'O2'!$R$1028:$R$1048</c:f>
              <c:numCache>
                <c:formatCode>General</c:formatCode>
                <c:ptCount val="21"/>
                <c:pt idx="0">
                  <c:v>8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  <c:pt idx="6">
                  <c:v>11</c:v>
                </c:pt>
                <c:pt idx="7">
                  <c:v>11.5</c:v>
                </c:pt>
                <c:pt idx="8">
                  <c:v>12</c:v>
                </c:pt>
                <c:pt idx="9">
                  <c:v>12.5</c:v>
                </c:pt>
                <c:pt idx="10">
                  <c:v>13</c:v>
                </c:pt>
                <c:pt idx="11">
                  <c:v>13.5</c:v>
                </c:pt>
                <c:pt idx="12">
                  <c:v>14</c:v>
                </c:pt>
                <c:pt idx="13">
                  <c:v>14.5</c:v>
                </c:pt>
                <c:pt idx="14">
                  <c:v>15</c:v>
                </c:pt>
                <c:pt idx="15">
                  <c:v>15.5</c:v>
                </c:pt>
                <c:pt idx="16">
                  <c:v>16</c:v>
                </c:pt>
                <c:pt idx="17">
                  <c:v>16.5</c:v>
                </c:pt>
                <c:pt idx="18">
                  <c:v>17</c:v>
                </c:pt>
                <c:pt idx="19">
                  <c:v>17.5</c:v>
                </c:pt>
                <c:pt idx="20">
                  <c:v>18</c:v>
                </c:pt>
              </c:numCache>
            </c:numRef>
          </c:xVal>
          <c:yVal>
            <c:numRef>
              <c:f>'O2'!$S$1028:$S$1048</c:f>
              <c:numCache>
                <c:formatCode>General</c:formatCode>
                <c:ptCount val="21"/>
                <c:pt idx="0">
                  <c:v>118</c:v>
                </c:pt>
                <c:pt idx="1">
                  <c:v>124</c:v>
                </c:pt>
                <c:pt idx="2">
                  <c:v>126</c:v>
                </c:pt>
                <c:pt idx="3">
                  <c:v>128</c:v>
                </c:pt>
                <c:pt idx="4">
                  <c:v>130</c:v>
                </c:pt>
                <c:pt idx="5">
                  <c:v>135</c:v>
                </c:pt>
                <c:pt idx="6">
                  <c:v>140</c:v>
                </c:pt>
                <c:pt idx="7">
                  <c:v>144</c:v>
                </c:pt>
                <c:pt idx="8">
                  <c:v>146</c:v>
                </c:pt>
                <c:pt idx="9">
                  <c:v>150</c:v>
                </c:pt>
                <c:pt idx="10">
                  <c:v>156</c:v>
                </c:pt>
                <c:pt idx="11">
                  <c:v>160</c:v>
                </c:pt>
                <c:pt idx="12">
                  <c:v>161</c:v>
                </c:pt>
                <c:pt idx="13">
                  <c:v>166</c:v>
                </c:pt>
                <c:pt idx="14">
                  <c:v>168</c:v>
                </c:pt>
                <c:pt idx="15">
                  <c:v>170</c:v>
                </c:pt>
                <c:pt idx="16">
                  <c:v>173</c:v>
                </c:pt>
                <c:pt idx="17">
                  <c:v>174</c:v>
                </c:pt>
                <c:pt idx="18">
                  <c:v>177</c:v>
                </c:pt>
                <c:pt idx="19">
                  <c:v>180</c:v>
                </c:pt>
                <c:pt idx="20">
                  <c:v>183</c:v>
                </c:pt>
              </c:numCache>
            </c:numRef>
          </c:yVal>
        </c:ser>
        <c:axId val="63582592"/>
        <c:axId val="63584512"/>
      </c:scatterChart>
      <c:scatterChart>
        <c:scatterStyle val="lineMarker"/>
        <c:ser>
          <c:idx val="1"/>
          <c:order val="1"/>
          <c:spPr>
            <a:ln w="38100">
              <a:noFill/>
            </a:ln>
          </c:spPr>
          <c:marker>
            <c:symbol val="triangle"/>
            <c:size val="1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3305803343742081E-3"/>
                  <c:y val="-3.298134716919095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6418688366001886E-2"/>
                  <c:y val="-3.7621718398889281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3.3555876555965455E-3"/>
                  <c:y val="-4.9874856130231325E-4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6.0163008249125634E-2"/>
                  <c:y val="-1.209967663554812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2.63274445479092E-3"/>
                  <c:y val="-2.8189341761514211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t"/>
            <c:showVal val="1"/>
          </c:dLbls>
          <c:trendline>
            <c:spPr>
              <a:ln w="38100">
                <a:solidFill>
                  <a:srgbClr val="7030A0"/>
                </a:solidFill>
              </a:ln>
            </c:spPr>
            <c:trendlineType val="poly"/>
            <c:order val="5"/>
          </c:trendline>
          <c:xVal>
            <c:numRef>
              <c:f>Лактат!$C$14:$C$24</c:f>
              <c:numCache>
                <c:formatCode>General</c:formatCode>
                <c:ptCount val="11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</c:numCache>
            </c:numRef>
          </c:xVal>
          <c:yVal>
            <c:numRef>
              <c:f>Лактат!$D$14:$D$24</c:f>
              <c:numCache>
                <c:formatCode>General</c:formatCode>
                <c:ptCount val="11"/>
                <c:pt idx="0">
                  <c:v>1.1000000000000001</c:v>
                </c:pt>
                <c:pt idx="1">
                  <c:v>1.3</c:v>
                </c:pt>
                <c:pt idx="2">
                  <c:v>1.4</c:v>
                </c:pt>
                <c:pt idx="3">
                  <c:v>1.8</c:v>
                </c:pt>
                <c:pt idx="4">
                  <c:v>1.8</c:v>
                </c:pt>
                <c:pt idx="5">
                  <c:v>2</c:v>
                </c:pt>
                <c:pt idx="6">
                  <c:v>2.7</c:v>
                </c:pt>
                <c:pt idx="7">
                  <c:v>3.5</c:v>
                </c:pt>
                <c:pt idx="8">
                  <c:v>5.5</c:v>
                </c:pt>
                <c:pt idx="9">
                  <c:v>6.7</c:v>
                </c:pt>
                <c:pt idx="10">
                  <c:v>10</c:v>
                </c:pt>
              </c:numCache>
            </c:numRef>
          </c:yVal>
          <c:smooth val="1"/>
        </c:ser>
        <c:axId val="63588608"/>
        <c:axId val="63586688"/>
      </c:scatterChart>
      <c:valAx>
        <c:axId val="63582592"/>
        <c:scaling>
          <c:orientation val="minMax"/>
          <c:max val="18.5"/>
          <c:min val="7.5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Скорость, км/ч</a:t>
                </a:r>
              </a:p>
            </c:rich>
          </c:tx>
          <c:layout>
            <c:manualLayout>
              <c:xMode val="edge"/>
              <c:yMode val="edge"/>
              <c:x val="0.42544779463542681"/>
              <c:y val="0.92343985960699204"/>
            </c:manualLayout>
          </c:layout>
        </c:title>
        <c:numFmt formatCode="General" sourceLinked="1"/>
        <c:tickLblPos val="nextTo"/>
        <c:crossAx val="63584512"/>
        <c:crosses val="autoZero"/>
        <c:crossBetween val="midCat"/>
        <c:majorUnit val="0.5"/>
      </c:valAx>
      <c:valAx>
        <c:axId val="63584512"/>
        <c:scaling>
          <c:orientation val="minMax"/>
          <c:max val="185"/>
          <c:min val="11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/>
                  <a:t>ЧСС, уд/мин</a:t>
                </a:r>
              </a:p>
            </c:rich>
          </c:tx>
          <c:layout>
            <c:manualLayout>
              <c:xMode val="edge"/>
              <c:yMode val="edge"/>
              <c:x val="8.8943089430894347E-3"/>
              <c:y val="0.37472671854435002"/>
            </c:manualLayout>
          </c:layout>
        </c:title>
        <c:numFmt formatCode="General" sourceLinked="1"/>
        <c:tickLblPos val="nextTo"/>
        <c:crossAx val="63582592"/>
        <c:crosses val="autoZero"/>
        <c:crossBetween val="midCat"/>
        <c:majorUnit val="5"/>
      </c:valAx>
      <c:valAx>
        <c:axId val="63586688"/>
        <c:scaling>
          <c:orientation val="minMax"/>
          <c:min val="0.5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1"/>
                  <a:t>La</a:t>
                </a:r>
                <a:r>
                  <a:rPr lang="ru-RU" sz="1600" b="1"/>
                  <a:t>, ммоль/л</a:t>
                </a:r>
              </a:p>
            </c:rich>
          </c:tx>
          <c:layout>
            <c:manualLayout>
              <c:xMode val="edge"/>
              <c:yMode val="edge"/>
              <c:x val="0.94846886094942251"/>
              <c:y val="0.40251858888868641"/>
            </c:manualLayout>
          </c:layout>
        </c:title>
        <c:numFmt formatCode="General" sourceLinked="1"/>
        <c:tickLblPos val="nextTo"/>
        <c:crossAx val="63588608"/>
        <c:crosses val="max"/>
        <c:crossBetween val="midCat"/>
      </c:valAx>
      <c:valAx>
        <c:axId val="63588608"/>
        <c:scaling>
          <c:orientation val="minMax"/>
        </c:scaling>
        <c:delete val="1"/>
        <c:axPos val="b"/>
        <c:numFmt formatCode="General" sourceLinked="1"/>
        <c:tickLblPos val="none"/>
        <c:crossAx val="63586688"/>
        <c:crosses val="autoZero"/>
        <c:crossBetween val="midCat"/>
      </c:valAx>
    </c:plotArea>
    <c:plotVisOnly val="1"/>
  </c:chart>
  <c:spPr>
    <a:ln>
      <a:solidFill>
        <a:schemeClr val="tx1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Прямая соединительная линия 1"/>
        <cdr:cNvSpPr/>
      </cdr:nvSpPr>
      <cdr:spPr>
        <a:xfrm xmlns:a="http://schemas.openxmlformats.org/drawingml/2006/main" flipV="1">
          <a:off x="-533400" y="-22885400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C000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0.63741</cdr:x>
      <cdr:y>0.20012</cdr:y>
    </cdr:from>
    <cdr:to>
      <cdr:x>0.64093</cdr:x>
      <cdr:y>0.8607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4842932" y="1095375"/>
          <a:ext cx="26725" cy="36158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0.60276</cdr:x>
      <cdr:y>0.14549</cdr:y>
    </cdr:from>
    <cdr:to>
      <cdr:x>0.67671</cdr:x>
      <cdr:y>0.21992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79616" y="796383"/>
          <a:ext cx="561855" cy="407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/>
            <a:t>АнП</a:t>
          </a:r>
        </a:p>
      </cdr:txBody>
    </cdr:sp>
  </cdr:relSizeAnchor>
  <cdr:relSizeAnchor xmlns:cdr="http://schemas.openxmlformats.org/drawingml/2006/chartDrawing">
    <cdr:from>
      <cdr:x>0.45996</cdr:x>
      <cdr:y>0.22582</cdr:y>
    </cdr:from>
    <cdr:to>
      <cdr:x>0.52738</cdr:x>
      <cdr:y>0.29033</cdr:y>
    </cdr:to>
    <cdr:sp macro="" textlink="">
      <cdr:nvSpPr>
        <cdr:cNvPr id="6" name="TextBox 34"/>
        <cdr:cNvSpPr txBox="1"/>
      </cdr:nvSpPr>
      <cdr:spPr>
        <a:xfrm xmlns:a="http://schemas.openxmlformats.org/drawingml/2006/main">
          <a:off x="3494707" y="1236046"/>
          <a:ext cx="512242" cy="35310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/>
            <a:t>АэП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66C04-FF2C-4CD1-AB3F-187F52FC798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D1991-AB02-43AD-A729-54215D074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4F6C-FA0C-4504-BB00-84A71EE2BFF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AF3AF-ED5D-4266-8175-70FB176105B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8E43-2BBF-423A-9AFF-B277EBBBA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ey-performance-indicato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Тренировочный план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149080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СК </a:t>
            </a:r>
            <a:r>
              <a:rPr lang="ru-RU" sz="3200" b="1" dirty="0" err="1" smtClean="0"/>
              <a:t>Альфа-Битца</a:t>
            </a:r>
            <a:endParaRPr lang="ru-RU" sz="3200" b="1" dirty="0" smtClean="0"/>
          </a:p>
          <a:p>
            <a:pPr algn="r"/>
            <a:r>
              <a:rPr lang="en-US" sz="3200" b="1" dirty="0" err="1" smtClean="0"/>
              <a:t>Velosport</a:t>
            </a:r>
            <a:r>
              <a:rPr lang="en-US" sz="3200" b="1" dirty="0" smtClean="0"/>
              <a:t> Lab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5733256"/>
            <a:ext cx="7813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Проект «</a:t>
            </a:r>
            <a:r>
              <a:rPr lang="ru-RU" sz="2400" b="1" dirty="0" err="1" smtClean="0"/>
              <a:t>Битцевские</a:t>
            </a:r>
            <a:r>
              <a:rPr lang="ru-RU" sz="2400" b="1" dirty="0" smtClean="0"/>
              <a:t> университеты»</a:t>
            </a:r>
          </a:p>
          <a:p>
            <a:pPr algn="r"/>
            <a:r>
              <a:rPr lang="ru-RU" b="1" dirty="0" smtClean="0"/>
              <a:t>Андрей </a:t>
            </a:r>
            <a:r>
              <a:rPr lang="ru-RU" b="1" dirty="0" err="1" smtClean="0"/>
              <a:t>Кондрашёв</a:t>
            </a:r>
            <a:endParaRPr lang="ru-RU" b="1" dirty="0" smtClean="0"/>
          </a:p>
          <a:p>
            <a:pPr algn="r"/>
            <a:r>
              <a:rPr lang="ru-RU" b="1" dirty="0" smtClean="0"/>
              <a:t>Александр Игумнов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11760" y="548680"/>
            <a:ext cx="1584176" cy="504056"/>
          </a:xfrm>
          <a:prstGeom prst="round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548680"/>
            <a:ext cx="1944216" cy="504056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64088" y="620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ВЫНОСЛИВОСТЬ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6206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СИЛА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35696" y="1196752"/>
            <a:ext cx="0" cy="51125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7544" y="4077072"/>
            <a:ext cx="79928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21328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центр. факторы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79715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периф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факторы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3728" y="3501008"/>
            <a:ext cx="6120680" cy="360040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95736" y="35010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гормональная система (ГС)</a:t>
            </a:r>
            <a:endParaRPr lang="ru-RU" b="1" dirty="0"/>
          </a:p>
        </p:txBody>
      </p:sp>
      <p:sp>
        <p:nvSpPr>
          <p:cNvPr id="17" name="Фигура, имеющая форму буквы L 16"/>
          <p:cNvSpPr/>
          <p:nvPr/>
        </p:nvSpPr>
        <p:spPr>
          <a:xfrm>
            <a:off x="2555776" y="1340768"/>
            <a:ext cx="5328592" cy="1944216"/>
          </a:xfrm>
          <a:prstGeom prst="corner">
            <a:avLst>
              <a:gd name="adj1" fmla="val 10636"/>
              <a:gd name="adj2" fmla="val 72249"/>
            </a:avLst>
          </a:prstGeom>
          <a:solidFill>
            <a:srgbClr val="00B050">
              <a:alpha val="4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99792" y="155679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нервная система</a:t>
            </a:r>
          </a:p>
          <a:p>
            <a:endParaRPr lang="ru-RU" b="1" dirty="0" smtClean="0"/>
          </a:p>
          <a:p>
            <a:r>
              <a:rPr lang="ru-RU" b="1" dirty="0" smtClean="0"/>
              <a:t>   (НС)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1268760"/>
            <a:ext cx="3024336" cy="1584176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04048" y="13407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</a:t>
            </a:r>
            <a:r>
              <a:rPr lang="ru-RU" sz="1000" b="1" dirty="0" smtClean="0"/>
              <a:t>2</a:t>
            </a:r>
            <a:r>
              <a:rPr lang="ru-RU" b="1" dirty="0" smtClean="0"/>
              <a:t>  - трансп. </a:t>
            </a:r>
            <a:r>
              <a:rPr lang="ru-RU" b="1" dirty="0" err="1" smtClean="0"/>
              <a:t>сист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17008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ru-RU" b="1" dirty="0" smtClean="0"/>
              <a:t>сердце (МК)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ru-RU" b="1" dirty="0" smtClean="0"/>
              <a:t>сосуды (кап.)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ru-RU" b="1" dirty="0" smtClean="0"/>
              <a:t>кровь (</a:t>
            </a:r>
            <a:r>
              <a:rPr lang="en-US" b="1" dirty="0" smtClean="0"/>
              <a:t> </a:t>
            </a:r>
            <a:r>
              <a:rPr lang="en-US" b="1" dirty="0" err="1" smtClean="0"/>
              <a:t>Hb</a:t>
            </a:r>
            <a:r>
              <a:rPr lang="en-US" b="1" dirty="0" smtClean="0"/>
              <a:t> )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23728" y="4221088"/>
            <a:ext cx="6120680" cy="360040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267744" y="42210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СТЭ ОДА</a:t>
            </a:r>
            <a:endParaRPr lang="ru-RU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95736" y="4725144"/>
            <a:ext cx="2232248" cy="864096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644008" y="332656"/>
            <a:ext cx="0" cy="63367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411760" y="5877272"/>
            <a:ext cx="1728192" cy="50405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20072" y="4725144"/>
            <a:ext cx="2736304" cy="1080120"/>
          </a:xfrm>
          <a:prstGeom prst="ellipse">
            <a:avLst/>
          </a:prstGeom>
          <a:solidFill>
            <a:srgbClr val="00B0F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32040" y="5949280"/>
            <a:ext cx="3240360" cy="50405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267744" y="479715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миофибриллы</a:t>
            </a:r>
          </a:p>
          <a:p>
            <a:pPr algn="ctr"/>
            <a:r>
              <a:rPr lang="ru-RU" b="1" dirty="0" smtClean="0"/>
              <a:t>(МФ)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580112" y="49411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митохондрии</a:t>
            </a:r>
          </a:p>
          <a:p>
            <a:pPr algn="ctr"/>
            <a:r>
              <a:rPr lang="ru-RU" b="1" dirty="0" smtClean="0"/>
              <a:t>(МХ)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20072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гликоген (ГЛ), СЖК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83768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АнГ</a:t>
            </a:r>
            <a:r>
              <a:rPr lang="ru-RU" b="1" dirty="0" smtClean="0"/>
              <a:t>, </a:t>
            </a:r>
            <a:r>
              <a:rPr lang="ru-RU" b="1" dirty="0" err="1" smtClean="0"/>
              <a:t>Кр~Ф</a:t>
            </a:r>
            <a:r>
              <a:rPr lang="ru-RU" b="1" dirty="0" smtClean="0"/>
              <a:t>, БЕ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300192" y="112474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Hb</a:t>
            </a:r>
            <a:r>
              <a:rPr lang="ru-RU" sz="1200" b="1" dirty="0" smtClean="0"/>
              <a:t> , </a:t>
            </a:r>
            <a:r>
              <a:rPr lang="ru-RU" sz="1200" b="1" dirty="0" err="1" smtClean="0"/>
              <a:t>АнГ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Кр~Ф</a:t>
            </a:r>
            <a:r>
              <a:rPr lang="ru-RU" sz="1600" dirty="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распределить во времени (</a:t>
            </a:r>
            <a:r>
              <a:rPr lang="ru-RU" sz="2800" b="1" dirty="0" err="1" smtClean="0"/>
              <a:t>мезоциклы</a:t>
            </a:r>
            <a:r>
              <a:rPr lang="ru-RU" sz="2800" b="1" dirty="0" smtClean="0"/>
              <a:t>)?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437112"/>
            <a:ext cx="5976664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44371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СТЭ         ОДА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3356992"/>
            <a:ext cx="50405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47664" y="35010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МФ, НС, ГС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2060848"/>
            <a:ext cx="302433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19872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МХ, МК, кап., ГЛ, СЖК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200" y="1124744"/>
            <a:ext cx="1368152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23528" y="4293096"/>
            <a:ext cx="5976664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259632" y="3212976"/>
            <a:ext cx="504056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03848" y="1844824"/>
            <a:ext cx="3024336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12360" y="980728"/>
            <a:ext cx="1152128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39752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 мес.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87824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 – 11 </a:t>
            </a:r>
            <a:r>
              <a:rPr lang="ru-RU" b="1" dirty="0" err="1" smtClean="0"/>
              <a:t>нед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67944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 – 6 </a:t>
            </a:r>
            <a:r>
              <a:rPr lang="ru-RU" b="1" dirty="0" err="1" smtClean="0"/>
              <a:t>нед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127776" y="6206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2 – 3 </a:t>
            </a:r>
            <a:r>
              <a:rPr lang="ru-RU" b="1" dirty="0" err="1" smtClean="0"/>
              <a:t>нед</a:t>
            </a:r>
            <a:r>
              <a:rPr lang="ru-RU" b="1" dirty="0" smtClean="0"/>
              <a:t>.</a:t>
            </a:r>
            <a:endParaRPr lang="ru-RU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51520" y="1052736"/>
            <a:ext cx="0" cy="561662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187624" y="1052736"/>
            <a:ext cx="0" cy="561662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131840" y="1052736"/>
            <a:ext cx="0" cy="561662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372200" y="1052736"/>
            <a:ext cx="0" cy="561662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740352" y="1052736"/>
            <a:ext cx="0" cy="561662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право 38"/>
          <p:cNvSpPr/>
          <p:nvPr/>
        </p:nvSpPr>
        <p:spPr>
          <a:xfrm>
            <a:off x="3851920" y="4725144"/>
            <a:ext cx="3672408" cy="720080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716016" y="49411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Акцент на СФП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3528" y="4869160"/>
            <a:ext cx="792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ПП:</a:t>
            </a:r>
          </a:p>
          <a:p>
            <a:r>
              <a:rPr lang="ru-RU" dirty="0" smtClean="0"/>
              <a:t>стр.</a:t>
            </a:r>
          </a:p>
          <a:p>
            <a:r>
              <a:rPr lang="ru-RU" dirty="0" smtClean="0"/>
              <a:t>игр.</a:t>
            </a:r>
          </a:p>
          <a:p>
            <a:r>
              <a:rPr lang="ru-RU" dirty="0" err="1" smtClean="0"/>
              <a:t>спр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прыж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619672" y="59492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Подг</a:t>
            </a:r>
            <a:r>
              <a:rPr lang="ru-RU" b="1" dirty="0" smtClean="0"/>
              <a:t>. </a:t>
            </a:r>
            <a:r>
              <a:rPr lang="en-US" b="1" dirty="0" smtClean="0"/>
              <a:t>– 1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«сила»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851920" y="59492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Подг</a:t>
            </a:r>
            <a:r>
              <a:rPr lang="ru-RU" b="1" dirty="0" smtClean="0"/>
              <a:t>. – 2:</a:t>
            </a:r>
          </a:p>
          <a:p>
            <a:r>
              <a:rPr lang="ru-RU" dirty="0" smtClean="0"/>
              <a:t>«выносливость»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012160" y="5949280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П/с:</a:t>
            </a:r>
            <a:r>
              <a:rPr lang="ru-RU" dirty="0" smtClean="0"/>
              <a:t> </a:t>
            </a:r>
          </a:p>
          <a:p>
            <a:pPr algn="ctr"/>
            <a:r>
              <a:rPr lang="ru-RU" sz="1600" dirty="0" smtClean="0"/>
              <a:t> «настройка»</a:t>
            </a:r>
            <a:endParaRPr lang="ru-RU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7812360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«СОРЕВ.»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516216" y="54452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«техника»</a:t>
            </a:r>
            <a:endParaRPr lang="ru-RU" b="1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6372200" y="2564904"/>
            <a:ext cx="576064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00192" y="20608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2 </a:t>
            </a:r>
            <a:r>
              <a:rPr lang="ru-RU" b="1" dirty="0" err="1" smtClean="0"/>
              <a:t>нед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8028384" y="3933056"/>
            <a:ext cx="360040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32240" y="3933056"/>
            <a:ext cx="1296144" cy="288032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3933056"/>
            <a:ext cx="46754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ый треугольник 79"/>
          <p:cNvSpPr/>
          <p:nvPr/>
        </p:nvSpPr>
        <p:spPr>
          <a:xfrm>
            <a:off x="8748464" y="2852936"/>
            <a:ext cx="251520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ый треугольник 78"/>
          <p:cNvSpPr/>
          <p:nvPr/>
        </p:nvSpPr>
        <p:spPr>
          <a:xfrm>
            <a:off x="5076056" y="2852936"/>
            <a:ext cx="2160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5076056" y="2996952"/>
            <a:ext cx="0" cy="6480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748464" y="2996952"/>
            <a:ext cx="0" cy="6480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0" y="3645024"/>
            <a:ext cx="543609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436096" y="3645024"/>
            <a:ext cx="3707904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0" y="3573016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</a:t>
            </a:r>
            <a:r>
              <a:rPr lang="ru-RU" dirty="0" err="1" smtClean="0"/>
              <a:t>макроцикл</a:t>
            </a:r>
            <a:r>
              <a:rPr lang="ru-RU" dirty="0" smtClean="0"/>
              <a:t> 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436096" y="3573016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макроцикл</a:t>
            </a:r>
            <a:r>
              <a:rPr lang="ru-RU" dirty="0" smtClean="0"/>
              <a:t> 2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0" y="4221088"/>
            <a:ext cx="89959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899592" y="4221088"/>
            <a:ext cx="86409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1763688" y="4221088"/>
            <a:ext cx="792088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55577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27585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99593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471601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543609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615617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687625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7596336" y="4221088"/>
            <a:ext cx="792088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8388424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179512" y="422108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сент.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71600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окт.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763688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нояб</a:t>
            </a:r>
            <a:r>
              <a:rPr lang="ru-RU" dirty="0" smtClean="0"/>
              <a:t>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627784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дек.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347864" y="42210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янв.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995936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февр.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716016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март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436096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апр.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156176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май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876256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июнь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668344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июль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388424" y="422108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авг.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933056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/>
              <a:t>пп</a:t>
            </a:r>
            <a:endParaRPr lang="ru-RU" sz="1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3933056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67544" y="393305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   СИ + </a:t>
            </a:r>
            <a:r>
              <a:rPr lang="de-DE" sz="1400" b="1" dirty="0" smtClean="0"/>
              <a:t> V</a:t>
            </a:r>
            <a:endParaRPr lang="ru-RU" sz="1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339752" y="3933056"/>
            <a:ext cx="1224136" cy="288032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555776" y="38610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600" b="1" dirty="0" err="1" smtClean="0"/>
              <a:t>Вын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563888" y="3933056"/>
            <a:ext cx="360040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491880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п</a:t>
            </a:r>
            <a:r>
              <a:rPr lang="ru-RU" sz="1400" b="1" dirty="0" smtClean="0"/>
              <a:t>/с</a:t>
            </a:r>
            <a:endParaRPr lang="ru-RU" sz="1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3933056"/>
            <a:ext cx="543609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23928" y="3933056"/>
            <a:ext cx="151216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23928" y="393305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Сор.</a:t>
            </a:r>
            <a:endParaRPr lang="ru-RU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419872" y="2852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СФП</a:t>
            </a:r>
            <a:endParaRPr lang="ru-RU" dirty="0"/>
          </a:p>
        </p:txBody>
      </p:sp>
      <p:sp>
        <p:nvSpPr>
          <p:cNvPr id="50" name="Стрелка вправо 49"/>
          <p:cNvSpPr/>
          <p:nvPr/>
        </p:nvSpPr>
        <p:spPr>
          <a:xfrm>
            <a:off x="2555776" y="3284984"/>
            <a:ext cx="2304256" cy="216024"/>
          </a:xfrm>
          <a:prstGeom prst="rightArrow">
            <a:avLst/>
          </a:prstGeom>
          <a:solidFill>
            <a:srgbClr val="00B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436096" y="3933056"/>
            <a:ext cx="36004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364088" y="3933056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/>
              <a:t>пп</a:t>
            </a:r>
            <a:endParaRPr lang="ru-RU" sz="1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796136" y="3933056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796136" y="393305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СИ + </a:t>
            </a:r>
            <a:r>
              <a:rPr lang="de-DE" sz="1400" b="1" dirty="0" smtClean="0"/>
              <a:t> V</a:t>
            </a:r>
            <a:endParaRPr lang="ru-RU" sz="1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436096" y="3933056"/>
            <a:ext cx="3707904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387916" y="3933056"/>
            <a:ext cx="7560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8387916" y="3933056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Сор.</a:t>
            </a:r>
            <a:endParaRPr lang="ru-RU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732240" y="386104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600" b="1" dirty="0" err="1" smtClean="0"/>
              <a:t>Вын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956376" y="38610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п</a:t>
            </a:r>
            <a:r>
              <a:rPr lang="ru-RU" sz="1400" b="1" dirty="0" smtClean="0"/>
              <a:t>/с</a:t>
            </a:r>
            <a:endParaRPr lang="ru-RU" sz="1400" b="1" dirty="0"/>
          </a:p>
        </p:txBody>
      </p:sp>
      <p:sp>
        <p:nvSpPr>
          <p:cNvPr id="62" name="Стрелка вправо 61"/>
          <p:cNvSpPr/>
          <p:nvPr/>
        </p:nvSpPr>
        <p:spPr>
          <a:xfrm>
            <a:off x="6372200" y="3284984"/>
            <a:ext cx="2304256" cy="216024"/>
          </a:xfrm>
          <a:prstGeom prst="rightArrow">
            <a:avLst/>
          </a:prstGeom>
          <a:solidFill>
            <a:srgbClr val="00B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7236296" y="2852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СФП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156176" y="4653136"/>
            <a:ext cx="288032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131840" y="4653136"/>
            <a:ext cx="288032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339752" y="4653136"/>
            <a:ext cx="288032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596336" y="4653136"/>
            <a:ext cx="432048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899592" y="4653136"/>
            <a:ext cx="288032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508104" y="3356992"/>
            <a:ext cx="360040" cy="100811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347864" y="3356992"/>
            <a:ext cx="2880320" cy="1008112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360040" cy="504056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8184" y="3933056"/>
            <a:ext cx="2160240" cy="43204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27584" y="3645024"/>
            <a:ext cx="2520280" cy="720080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95736" y="3326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МИКРОЦИКЛЫ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Продолжительность: 2 – </a:t>
            </a:r>
            <a:r>
              <a:rPr lang="ru-RU" b="1" dirty="0" smtClean="0"/>
              <a:t>7 </a:t>
            </a:r>
            <a:r>
              <a:rPr lang="ru-RU" b="1" dirty="0" smtClean="0"/>
              <a:t>дней (обусловлено продолжительностью некоторых биологических процессов и бытовыми условиями). 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Содержание:  состоит из отдельных тренировочных занятий и дней отдыха.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r>
              <a:rPr lang="ru-RU" b="1" dirty="0" smtClean="0"/>
              <a:t>ОПТИМАЛЬНО: в начале МЦ – </a:t>
            </a:r>
            <a:r>
              <a:rPr lang="ru-RU" b="1" dirty="0" err="1" smtClean="0"/>
              <a:t>тр-ки</a:t>
            </a:r>
            <a:r>
              <a:rPr lang="ru-RU" b="1" dirty="0" smtClean="0"/>
              <a:t> направленные на выносливость, в конце – на скорость и силу.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28384" y="4077072"/>
            <a:ext cx="3600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077072"/>
            <a:ext cx="360040" cy="28803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3861048"/>
            <a:ext cx="360040" cy="504056"/>
          </a:xfrm>
          <a:prstGeom prst="rect">
            <a:avLst/>
          </a:prstGeom>
          <a:solidFill>
            <a:srgbClr val="FFC000">
              <a:alpha val="71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717032"/>
            <a:ext cx="360040" cy="64807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4221088"/>
            <a:ext cx="360040" cy="144016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3933056"/>
            <a:ext cx="360040" cy="432048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3645024"/>
            <a:ext cx="360040" cy="72008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87824" y="3645024"/>
            <a:ext cx="36004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3933056"/>
            <a:ext cx="360040" cy="432048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3717032"/>
            <a:ext cx="360040" cy="64807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67944" y="3501008"/>
            <a:ext cx="360040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27984" y="4221088"/>
            <a:ext cx="360040" cy="144016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48064" y="3573016"/>
            <a:ext cx="360040" cy="792088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68144" y="4077072"/>
            <a:ext cx="3600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8184" y="4221088"/>
            <a:ext cx="360040" cy="144016"/>
          </a:xfrm>
          <a:prstGeom prst="rect">
            <a:avLst/>
          </a:prstGeom>
          <a:solidFill>
            <a:srgbClr val="FFC000">
              <a:alpha val="66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4077072"/>
            <a:ext cx="360040" cy="288032"/>
          </a:xfrm>
          <a:prstGeom prst="rect">
            <a:avLst/>
          </a:prstGeom>
          <a:solidFill>
            <a:srgbClr val="FF0000">
              <a:alpha val="71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4077072"/>
            <a:ext cx="3600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308304" y="4149080"/>
            <a:ext cx="360040" cy="216024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68344" y="4077072"/>
            <a:ext cx="360040" cy="2880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27584" y="3284984"/>
            <a:ext cx="7560840" cy="10801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267744" y="3645024"/>
            <a:ext cx="0" cy="7200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7" idx="0"/>
          </p:cNvCxnSpPr>
          <p:nvPr/>
        </p:nvCxnSpPr>
        <p:spPr>
          <a:xfrm>
            <a:off x="4788024" y="3356992"/>
            <a:ext cx="0" cy="10081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827584" y="4365104"/>
            <a:ext cx="252028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47864" y="4365104"/>
            <a:ext cx="288032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28184" y="4365104"/>
            <a:ext cx="21602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115616" y="43651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втягивающий </a:t>
            </a:r>
            <a:r>
              <a:rPr lang="ru-RU" dirty="0" err="1" smtClean="0"/>
              <a:t>Ми.Ц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707904" y="43651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ударный </a:t>
            </a:r>
            <a:r>
              <a:rPr lang="ru-RU" dirty="0" err="1" smtClean="0"/>
              <a:t>Ми.Ц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372200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восст</a:t>
            </a:r>
            <a:r>
              <a:rPr lang="ru-RU" dirty="0" smtClean="0"/>
              <a:t>.  </a:t>
            </a:r>
            <a:r>
              <a:rPr lang="ru-RU" dirty="0" err="1" smtClean="0"/>
              <a:t>Ми.Ц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508104" y="3717032"/>
            <a:ext cx="360040" cy="648072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27584" y="4725144"/>
            <a:ext cx="756084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27584" y="3284984"/>
            <a:ext cx="7560840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3419872" y="47971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МЕЗОЦИКЛ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395536" y="55172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«выносливость»           </a:t>
            </a:r>
            <a:r>
              <a:rPr lang="ru-RU" b="1" dirty="0" err="1" smtClean="0"/>
              <a:t>кажд</a:t>
            </a:r>
            <a:r>
              <a:rPr lang="ru-RU" b="1" dirty="0" smtClean="0"/>
              <a:t>. день – 2 р./</a:t>
            </a:r>
            <a:r>
              <a:rPr lang="ru-RU" b="1" dirty="0" err="1" smtClean="0"/>
              <a:t>нед</a:t>
            </a:r>
            <a:r>
              <a:rPr lang="ru-RU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«сила»                             </a:t>
            </a:r>
            <a:r>
              <a:rPr lang="ru-RU" b="1" dirty="0" smtClean="0"/>
              <a:t>1-2 </a:t>
            </a:r>
            <a:r>
              <a:rPr lang="ru-RU" b="1" dirty="0" smtClean="0"/>
              <a:t>р./</a:t>
            </a:r>
            <a:r>
              <a:rPr lang="ru-RU" b="1" dirty="0" err="1" smtClean="0"/>
              <a:t>нед</a:t>
            </a:r>
            <a:r>
              <a:rPr lang="ru-RU" b="1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«техника»                       мин. 1 р./</a:t>
            </a:r>
            <a:r>
              <a:rPr lang="ru-RU" b="1" dirty="0" err="1" smtClean="0"/>
              <a:t>нед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ey-performance-indicators1.jpg"/>
          <p:cNvPicPr>
            <a:picLocks noChangeAspect="1"/>
          </p:cNvPicPr>
          <p:nvPr/>
        </p:nvPicPr>
        <p:blipFill>
          <a:blip r:embed="rId2" cstate="print">
            <a:lum bright="63000" contrast="-5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0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МЕТОДЫ</a:t>
            </a:r>
          </a:p>
          <a:p>
            <a:pPr algn="ctr"/>
            <a:r>
              <a:rPr lang="ru-RU" sz="2000" i="1" dirty="0" smtClean="0"/>
              <a:t>Способ применения средств и приёмов.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Не путать средства и методы!</a:t>
            </a:r>
          </a:p>
          <a:p>
            <a:r>
              <a:rPr lang="ru-RU" sz="2000" b="1" dirty="0" smtClean="0"/>
              <a:t>(</a:t>
            </a:r>
            <a:r>
              <a:rPr lang="ru-RU" sz="2000" b="1" dirty="0" err="1" smtClean="0"/>
              <a:t>Ср-ва</a:t>
            </a:r>
            <a:r>
              <a:rPr lang="ru-RU" sz="2000" b="1" dirty="0" smtClean="0"/>
              <a:t>: лыжи, роллеры, имитация, кросс, тренаж. зал, бассейн, велосипед, 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стрейчинг</a:t>
            </a:r>
            <a:r>
              <a:rPr lang="ru-RU" sz="2000" b="1" dirty="0" smtClean="0"/>
              <a:t> …)</a:t>
            </a:r>
          </a:p>
          <a:p>
            <a:pPr>
              <a:buFontTx/>
              <a:buChar char="-"/>
            </a:pPr>
            <a:r>
              <a:rPr lang="ru-RU" sz="2000" dirty="0" smtClean="0"/>
              <a:t>Используя одно и то же средство, но разные методы, мы получаем разный эффект. </a:t>
            </a:r>
          </a:p>
          <a:p>
            <a:pPr>
              <a:buFontTx/>
              <a:buChar char="-"/>
            </a:pPr>
            <a:r>
              <a:rPr lang="ru-RU" sz="2000" dirty="0" smtClean="0"/>
              <a:t> Можно получить нужный эффект используя различные средства и подбирая нужный метод.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7890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практические                       словесные                          наглядные                          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99992" y="3429000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267744" y="3429000"/>
            <a:ext cx="576064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588224" y="3429000"/>
            <a:ext cx="576064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4365104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непрерывный: равномерный, переменный          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интервальный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круговой               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игровой         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соревновательный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утяжеление или облегчение условий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1907704" y="4149080"/>
            <a:ext cx="288032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F4fV06kyk_4037917_8779802.jpg"/>
          <p:cNvPicPr>
            <a:picLocks noChangeAspect="1"/>
          </p:cNvPicPr>
          <p:nvPr/>
        </p:nvPicPr>
        <p:blipFill>
          <a:blip r:embed="rId2" cstate="print">
            <a:lum bright="57000" contrast="-66000"/>
          </a:blip>
          <a:stretch>
            <a:fillRect/>
          </a:stretch>
        </p:blipFill>
        <p:spPr>
          <a:xfrm>
            <a:off x="0" y="-22860"/>
            <a:ext cx="9144000" cy="6903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12845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3600" b="1" dirty="0" smtClean="0"/>
              <a:t>Развитие силы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Миогенный</a:t>
            </a:r>
            <a:r>
              <a:rPr lang="ru-RU" sz="2400" b="1" dirty="0" smtClean="0"/>
              <a:t> компонент силы (гипертрофия)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Нейрогенный компонент (МНП ДЕ, координация)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pPr>
              <a:buFontTx/>
              <a:buChar char="-"/>
            </a:pPr>
            <a:r>
              <a:rPr lang="ru-RU" b="1" dirty="0" smtClean="0"/>
              <a:t> продолжительность подхода: 30 - 60 с.</a:t>
            </a:r>
          </a:p>
          <a:p>
            <a:pPr>
              <a:buFontTx/>
              <a:buChar char="-"/>
            </a:pPr>
            <a:r>
              <a:rPr lang="ru-RU" b="1" dirty="0" smtClean="0"/>
              <a:t> интервал отдыха между подходами: 30 – 90 с.</a:t>
            </a:r>
          </a:p>
          <a:p>
            <a:pPr>
              <a:buFontTx/>
              <a:buChar char="-"/>
            </a:pPr>
            <a:r>
              <a:rPr lang="ru-RU" b="1" dirty="0" smtClean="0"/>
              <a:t> работа в подходе до отказа</a:t>
            </a:r>
          </a:p>
          <a:p>
            <a:pPr>
              <a:buFontTx/>
              <a:buChar char="-"/>
            </a:pPr>
            <a:r>
              <a:rPr lang="ru-RU" b="1" dirty="0" smtClean="0"/>
              <a:t> упражнение и отягощение определяется первыми тремя пунктами</a:t>
            </a:r>
          </a:p>
          <a:p>
            <a:pPr>
              <a:buFontTx/>
              <a:buChar char="-"/>
            </a:pPr>
            <a:r>
              <a:rPr lang="ru-RU" b="1" dirty="0" smtClean="0"/>
              <a:t> серия включает 3-5 подходов (между сериями 10-15 мин.)</a:t>
            </a:r>
          </a:p>
          <a:p>
            <a:pPr>
              <a:buFontTx/>
              <a:buChar char="-"/>
            </a:pPr>
            <a:r>
              <a:rPr lang="ru-RU" b="1" dirty="0" smtClean="0"/>
              <a:t> развивающий эффект при кол-ве серий от 3-х и более</a:t>
            </a:r>
          </a:p>
          <a:p>
            <a:pPr>
              <a:buFontTx/>
              <a:buChar char="-"/>
            </a:pPr>
            <a:r>
              <a:rPr lang="ru-RU" b="1" dirty="0" smtClean="0"/>
              <a:t> на одну группу мышц не чаще 2 р./</a:t>
            </a:r>
            <a:r>
              <a:rPr lang="ru-RU" b="1" dirty="0" err="1" smtClean="0"/>
              <a:t>нед</a:t>
            </a:r>
            <a:r>
              <a:rPr lang="ru-RU" b="1" dirty="0" smtClean="0"/>
              <a:t>., но не реже 1 р. в 2 недели</a:t>
            </a:r>
          </a:p>
          <a:p>
            <a:pPr>
              <a:buFontTx/>
              <a:buChar char="-"/>
            </a:pPr>
            <a:r>
              <a:rPr lang="ru-RU" b="1" dirty="0" smtClean="0"/>
              <a:t> варьируя скорость, кол-во повторов и режим выполнения можно воздействовать на разные типы волокон и решать в т.ч. технические задачи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 упражнения на МПС (90-140% отягощения, 1-3 </a:t>
            </a:r>
            <a:r>
              <a:rPr lang="ru-RU" b="1" dirty="0" err="1" smtClean="0"/>
              <a:t>повт</a:t>
            </a:r>
            <a:r>
              <a:rPr lang="ru-RU" b="1" dirty="0" smtClean="0"/>
              <a:t>.) воздействуют на нейрогенный фактор силы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>
            <a:endCxn id="6" idx="2"/>
          </p:cNvCxnSpPr>
          <p:nvPr/>
        </p:nvCxnSpPr>
        <p:spPr>
          <a:xfrm flipV="1">
            <a:off x="4499992" y="1991083"/>
            <a:ext cx="14127" cy="3886189"/>
          </a:xfrm>
          <a:prstGeom prst="line">
            <a:avLst/>
          </a:prstGeom>
          <a:ln w="222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/>
              <a:tblGrid>
                <a:gridCol w="4611757"/>
                <a:gridCol w="4532243"/>
              </a:tblGrid>
              <a:tr h="125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Зона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1120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Активное восстановление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Восст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тр-ки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интервалы отдыха, зарядка, разминка …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120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Выносливость (АэП)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ССС, жиры, от 1,5 часов, равномерно,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ежедневно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</a:tr>
              <a:tr h="1120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Темповая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Углеводы,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равномерн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или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переменн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мет., до 1,5-2 ч., до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3 р./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нед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120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Пороговая (АнП)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Интервальные тренировки,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от 2/5 мин. *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5 раз, до 5 р./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нед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</a:tr>
              <a:tr h="1120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Зона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МПК 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VO2 ma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Интервальные тренировки, интервалы до 1-1,5 мин., 1 р./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нед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rythrocytes.jpg"/>
          <p:cNvPicPr>
            <a:picLocks noChangeAspect="1"/>
          </p:cNvPicPr>
          <p:nvPr/>
        </p:nvPicPr>
        <p:blipFill>
          <a:blip r:embed="rId2" cstate="print">
            <a:lum bright="45000" contrast="-3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836712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2400" b="1" dirty="0" smtClean="0"/>
              <a:t>О</a:t>
            </a:r>
            <a:r>
              <a:rPr lang="ru-RU" sz="1400" b="1" dirty="0" smtClean="0"/>
              <a:t>2</a:t>
            </a:r>
            <a:r>
              <a:rPr lang="ru-RU" sz="2400" b="1" dirty="0" smtClean="0"/>
              <a:t> - транспортная система</a:t>
            </a:r>
          </a:p>
          <a:p>
            <a:endParaRPr lang="ru-RU" dirty="0" smtClean="0"/>
          </a:p>
          <a:p>
            <a:r>
              <a:rPr lang="ru-RU" b="1" dirty="0" smtClean="0"/>
              <a:t>Миокард, капилляры: </a:t>
            </a:r>
          </a:p>
          <a:p>
            <a:r>
              <a:rPr lang="ru-RU" dirty="0" smtClean="0"/>
              <a:t>ЧСС 110 – 150 уд./мин. – на уровне </a:t>
            </a:r>
            <a:r>
              <a:rPr lang="ru-RU" dirty="0" err="1" smtClean="0"/>
              <a:t>АэП</a:t>
            </a:r>
            <a:r>
              <a:rPr lang="ru-RU" dirty="0" smtClean="0"/>
              <a:t> (</a:t>
            </a:r>
            <a:r>
              <a:rPr lang="en-US" dirty="0" smtClean="0"/>
              <a:t>La = </a:t>
            </a:r>
            <a:r>
              <a:rPr lang="ru-RU" dirty="0" smtClean="0"/>
              <a:t>до 2,5 – 3 </a:t>
            </a:r>
            <a:r>
              <a:rPr lang="ru-RU" dirty="0" err="1" smtClean="0"/>
              <a:t>ммоль</a:t>
            </a:r>
            <a:r>
              <a:rPr lang="ru-RU" dirty="0" smtClean="0"/>
              <a:t>/л)</a:t>
            </a:r>
          </a:p>
          <a:p>
            <a:r>
              <a:rPr lang="ru-RU" dirty="0" smtClean="0"/>
              <a:t>Продолжительность от 1,5-2 часов до 6 и более</a:t>
            </a:r>
          </a:p>
          <a:p>
            <a:r>
              <a:rPr lang="ru-RU" dirty="0" smtClean="0"/>
              <a:t>Частота: 1 раз/</a:t>
            </a:r>
            <a:r>
              <a:rPr lang="ru-RU" dirty="0" err="1" smtClean="0"/>
              <a:t>нед</a:t>
            </a:r>
            <a:r>
              <a:rPr lang="ru-RU" dirty="0" smtClean="0"/>
              <a:t> – каждый день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Развитие выносливости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6369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Hb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системная гипоксия</a:t>
            </a:r>
          </a:p>
          <a:p>
            <a:r>
              <a:rPr lang="ru-RU" dirty="0" smtClean="0"/>
              <a:t>от 10 часов в сутки </a:t>
            </a:r>
          </a:p>
          <a:p>
            <a:r>
              <a:rPr lang="ru-RU" dirty="0" smtClean="0"/>
              <a:t>∆ </a:t>
            </a:r>
            <a:r>
              <a:rPr lang="en-US" dirty="0" smtClean="0"/>
              <a:t>SpO</a:t>
            </a:r>
            <a:r>
              <a:rPr lang="en-US" sz="1000" dirty="0" smtClean="0"/>
              <a:t>2 </a:t>
            </a:r>
            <a:r>
              <a:rPr lang="en-US" dirty="0" smtClean="0"/>
              <a:t> &gt; 5%</a:t>
            </a:r>
          </a:p>
          <a:p>
            <a:r>
              <a:rPr lang="ru-RU" dirty="0" smtClean="0"/>
              <a:t>от 10-14 дней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077072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МИТОХОНДРИИ</a:t>
            </a:r>
          </a:p>
          <a:p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темповая работа (ЧСС = 98 – 100 % </a:t>
            </a:r>
            <a:r>
              <a:rPr lang="ru-RU" b="1" dirty="0" err="1" smtClean="0"/>
              <a:t>АнП</a:t>
            </a:r>
            <a:r>
              <a:rPr lang="ru-RU" b="1" dirty="0" smtClean="0"/>
              <a:t>, 30 – 120 мин.)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длинные интервалы (ЧСС = 100 – 102 % </a:t>
            </a:r>
            <a:r>
              <a:rPr lang="ru-RU" b="1" dirty="0" err="1" smtClean="0"/>
              <a:t>АнП</a:t>
            </a:r>
            <a:r>
              <a:rPr lang="ru-RU" b="1" dirty="0" smtClean="0"/>
              <a:t>, 20-10 / 5-10 мин. * 3)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средние интервалы (ЧСС = 102 – 108 % </a:t>
            </a:r>
            <a:r>
              <a:rPr lang="ru-RU" b="1" dirty="0" err="1" smtClean="0"/>
              <a:t>АнП</a:t>
            </a:r>
            <a:r>
              <a:rPr lang="ru-RU" b="1" dirty="0" smtClean="0"/>
              <a:t>, 3-1 / 3-7 мин. * 5-14)  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r>
              <a:rPr lang="ru-RU" b="1" dirty="0" smtClean="0"/>
              <a:t>- короткие </a:t>
            </a:r>
            <a:r>
              <a:rPr lang="ru-RU" b="1" dirty="0" err="1" smtClean="0"/>
              <a:t>интервылы</a:t>
            </a:r>
            <a:r>
              <a:rPr lang="ru-RU" b="1" dirty="0" smtClean="0"/>
              <a:t> (макс. мощность, до 10 с. (20 </a:t>
            </a:r>
            <a:r>
              <a:rPr lang="ru-RU" b="1" dirty="0" err="1" smtClean="0"/>
              <a:t>дв</a:t>
            </a:r>
            <a:r>
              <a:rPr lang="ru-RU" b="1" dirty="0" smtClean="0"/>
              <a:t>.) / 30-90 с. * 10-40)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61107" cy="61811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5445224"/>
            <a:ext cx="244827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5373216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ММВ</a:t>
            </a:r>
          </a:p>
          <a:p>
            <a:endParaRPr lang="ru-RU" sz="800" dirty="0" smtClean="0"/>
          </a:p>
          <a:p>
            <a:r>
              <a:rPr lang="ru-RU" dirty="0" smtClean="0"/>
              <a:t>ПМВ</a:t>
            </a:r>
          </a:p>
          <a:p>
            <a:endParaRPr lang="ru-RU" sz="800" dirty="0" smtClean="0"/>
          </a:p>
          <a:p>
            <a:r>
              <a:rPr lang="ru-RU" dirty="0" smtClean="0"/>
              <a:t>БМВ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ey-performance-indicators1.jpg"/>
          <p:cNvPicPr>
            <a:picLocks noChangeAspect="1"/>
          </p:cNvPicPr>
          <p:nvPr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Для чего нужен тренировочный план?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Наличие сформулированных целей и задач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Вне зависимости от типа цели (соревновательный результат или рекреация), время ограничено и его надо использовать максимально рационально и без вреда для здоровья.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эффективность и рациональность </a:t>
            </a:r>
          </a:p>
          <a:p>
            <a:r>
              <a:rPr lang="ru-RU" sz="2400" b="1" dirty="0" smtClean="0"/>
              <a:t>(результат – удовлетворённость)</a:t>
            </a:r>
          </a:p>
          <a:p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 направленность (мотивация)</a:t>
            </a:r>
          </a:p>
          <a:p>
            <a:pPr>
              <a:buFontTx/>
              <a:buChar char="-"/>
            </a:pPr>
            <a:r>
              <a:rPr lang="ru-RU" sz="2400" b="1" dirty="0" smtClean="0"/>
              <a:t> дисциплина</a:t>
            </a:r>
          </a:p>
          <a:p>
            <a:pPr>
              <a:buFontTx/>
              <a:buChar char="-"/>
            </a:pPr>
            <a:r>
              <a:rPr lang="ru-RU" sz="2400" b="1" dirty="0" smtClean="0"/>
              <a:t> физиология (асинхронность и разнонаправленность процессов)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larisati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33" y="980728"/>
            <a:ext cx="9028167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96752"/>
            <a:ext cx="8748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ЧСС макс. = 208 – (возраст*0,7)</a:t>
            </a:r>
          </a:p>
          <a:p>
            <a:endParaRPr lang="ru-RU" sz="4000" b="1" dirty="0" smtClean="0"/>
          </a:p>
          <a:p>
            <a:r>
              <a:rPr lang="ru-RU" sz="4000" b="1" dirty="0" err="1" smtClean="0"/>
              <a:t>АнП</a:t>
            </a:r>
            <a:r>
              <a:rPr lang="ru-RU" sz="4000" b="1" dirty="0" smtClean="0"/>
              <a:t> = примерно 90-93% от ЧСС макс.</a:t>
            </a:r>
          </a:p>
          <a:p>
            <a:endParaRPr lang="ru-RU" sz="4000" b="1" dirty="0" smtClean="0"/>
          </a:p>
          <a:p>
            <a:r>
              <a:rPr lang="ru-RU" sz="4000" b="1" dirty="0" err="1" smtClean="0"/>
              <a:t>АэП</a:t>
            </a:r>
            <a:r>
              <a:rPr lang="ru-RU" sz="4000" b="1" dirty="0" smtClean="0"/>
              <a:t> = примерно ЧСС </a:t>
            </a:r>
            <a:r>
              <a:rPr lang="ru-RU" sz="4000" b="1" dirty="0" err="1" smtClean="0"/>
              <a:t>АнП</a:t>
            </a:r>
            <a:r>
              <a:rPr lang="ru-RU" sz="4000" b="1" dirty="0" smtClean="0"/>
              <a:t> – 20 уд/мин</a:t>
            </a:r>
          </a:p>
          <a:p>
            <a:endParaRPr lang="ru-RU" sz="3200" b="1" dirty="0" smtClean="0"/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ey-performance-indicators1.jpg"/>
          <p:cNvPicPr>
            <a:picLocks noChangeAspect="1"/>
          </p:cNvPicPr>
          <p:nvPr/>
        </p:nvPicPr>
        <p:blipFill>
          <a:blip r:embed="rId2" cstate="print">
            <a:lum bright="46000" contrast="-5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ОРГАНИЗАЦИЯ ТРЕНИРОВОЧНОГО ЗАНЯТИЯ</a:t>
            </a:r>
          </a:p>
          <a:p>
            <a:pPr algn="ctr"/>
            <a:endParaRPr lang="ru-RU" sz="3200" b="1" dirty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Перед занятием (во время разминки) обязательно сформулируйте задание исходя из поставленной цели! 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СТРУКТУРА:  разминка – основная часть – заминка </a:t>
            </a:r>
          </a:p>
          <a:p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Принцип концентрированности: желательно в одном тренировочном </a:t>
            </a:r>
          </a:p>
          <a:p>
            <a:r>
              <a:rPr lang="ru-RU" sz="2000" b="1" dirty="0" smtClean="0"/>
              <a:t>занятии решать одну задачу, что повышает эффективность этого занятия.</a:t>
            </a:r>
          </a:p>
          <a:p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Сочетание разнонаправленных нагрузок:</a:t>
            </a:r>
          </a:p>
          <a:p>
            <a:pPr>
              <a:buFontTx/>
              <a:buChar char="-"/>
            </a:pPr>
            <a:r>
              <a:rPr lang="ru-RU" sz="2000" b="1" dirty="0" smtClean="0"/>
              <a:t> зависит от цели занятия</a:t>
            </a:r>
          </a:p>
          <a:p>
            <a:pPr>
              <a:buFontTx/>
              <a:buChar char="-"/>
            </a:pPr>
            <a:r>
              <a:rPr lang="ru-RU" sz="2000" b="1" dirty="0" smtClean="0"/>
              <a:t> определяется взаимным влиянием биохимических процессов вызываемым той или иной нагрузкой</a:t>
            </a:r>
          </a:p>
          <a:p>
            <a:pPr>
              <a:buFontTx/>
              <a:buChar char="-"/>
            </a:pPr>
            <a:endParaRPr lang="ru-RU" sz="2000" b="1" dirty="0" smtClean="0"/>
          </a:p>
          <a:p>
            <a:r>
              <a:rPr lang="ru-RU" sz="2000" b="1" dirty="0" smtClean="0"/>
              <a:t>скорость – выносливость - сила</a:t>
            </a:r>
          </a:p>
          <a:p>
            <a:pPr>
              <a:buFontTx/>
              <a:buChar char="-"/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rV1mMCfVQ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523244" cy="4845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ГИПОКСИЯ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ey-performance-indicators1.jpg"/>
          <p:cNvPicPr>
            <a:picLocks noChangeAspect="1"/>
          </p:cNvPicPr>
          <p:nvPr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6409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ДНЕВНИК</a:t>
            </a:r>
          </a:p>
          <a:p>
            <a:pPr algn="ctr"/>
            <a:endParaRPr lang="ru-RU" sz="2000" dirty="0" smtClean="0"/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/>
              <a:t>Исходные показатели</a:t>
            </a:r>
            <a:r>
              <a:rPr lang="ru-RU" sz="2000" dirty="0" smtClean="0"/>
              <a:t>: ЧСС утр., вес, сон (кол-во, </a:t>
            </a:r>
            <a:r>
              <a:rPr lang="ru-RU" sz="2000" dirty="0" err="1" smtClean="0"/>
              <a:t>кач-во</a:t>
            </a:r>
            <a:r>
              <a:rPr lang="ru-RU" sz="2000" dirty="0" smtClean="0"/>
              <a:t>), АД, самочувствие, биохимия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ТРЕНИРОВКА</a:t>
            </a:r>
            <a:r>
              <a:rPr lang="ru-RU" sz="2000" dirty="0" smtClean="0"/>
              <a:t>:</a:t>
            </a:r>
          </a:p>
          <a:p>
            <a:pPr>
              <a:buFontTx/>
              <a:buChar char="-"/>
            </a:pPr>
            <a:r>
              <a:rPr lang="ru-RU" sz="2000" dirty="0" smtClean="0"/>
              <a:t> средство</a:t>
            </a:r>
          </a:p>
          <a:p>
            <a:pPr>
              <a:buFontTx/>
              <a:buChar char="-"/>
            </a:pPr>
            <a:r>
              <a:rPr lang="ru-RU" sz="2000" dirty="0" smtClean="0"/>
              <a:t>  продолжительность, объём</a:t>
            </a:r>
          </a:p>
          <a:p>
            <a:pPr>
              <a:buFontTx/>
              <a:buChar char="-"/>
            </a:pPr>
            <a:r>
              <a:rPr lang="ru-RU" sz="2000" dirty="0" smtClean="0"/>
              <a:t> детали (кол-во подходов, повторов, </a:t>
            </a:r>
            <a:r>
              <a:rPr lang="ru-RU" sz="2000" dirty="0" err="1" smtClean="0"/>
              <a:t>чсс</a:t>
            </a:r>
            <a:r>
              <a:rPr lang="ru-RU" sz="2000" dirty="0" smtClean="0"/>
              <a:t>, средние показатели, набор высоты, сложность лазания …)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err="1" smtClean="0"/>
              <a:t>энергозатраты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самочувствие</a:t>
            </a:r>
          </a:p>
          <a:p>
            <a:pPr>
              <a:buFontTx/>
              <a:buChar char="-"/>
            </a:pPr>
            <a:r>
              <a:rPr lang="ru-RU" sz="2000" dirty="0" smtClean="0"/>
              <a:t> выполнено ли задание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/>
              <a:t>ПИТАНИЕ</a:t>
            </a:r>
            <a:r>
              <a:rPr lang="ru-RU" sz="2000" dirty="0" smtClean="0"/>
              <a:t> (когда, что, сколько)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ey-performance-indicato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Тренировочный план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149080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СК </a:t>
            </a:r>
            <a:r>
              <a:rPr lang="ru-RU" sz="3200" b="1" dirty="0" err="1" smtClean="0"/>
              <a:t>Альфа-Битца</a:t>
            </a:r>
            <a:endParaRPr lang="ru-RU" sz="3200" b="1" dirty="0" smtClean="0"/>
          </a:p>
          <a:p>
            <a:pPr algn="r"/>
            <a:r>
              <a:rPr lang="en-US" sz="3200" b="1" dirty="0" err="1" smtClean="0"/>
              <a:t>Velosport</a:t>
            </a:r>
            <a:r>
              <a:rPr lang="en-US" sz="3200" b="1" dirty="0" smtClean="0"/>
              <a:t> Lab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5733256"/>
            <a:ext cx="7813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Проект «</a:t>
            </a:r>
            <a:r>
              <a:rPr lang="ru-RU" sz="2400" b="1" dirty="0" err="1" smtClean="0"/>
              <a:t>Битцевские</a:t>
            </a:r>
            <a:r>
              <a:rPr lang="ru-RU" sz="2400" b="1" dirty="0" smtClean="0"/>
              <a:t> университеты»</a:t>
            </a:r>
          </a:p>
          <a:p>
            <a:pPr algn="r"/>
            <a:r>
              <a:rPr lang="ru-RU" b="1" dirty="0" smtClean="0"/>
              <a:t>Андрей </a:t>
            </a:r>
            <a:r>
              <a:rPr lang="ru-RU" b="1" dirty="0" err="1" smtClean="0"/>
              <a:t>Кондрашёв</a:t>
            </a:r>
            <a:endParaRPr lang="ru-RU" b="1" dirty="0" smtClean="0"/>
          </a:p>
          <a:p>
            <a:pPr algn="r"/>
            <a:r>
              <a:rPr lang="ru-RU" b="1" dirty="0" smtClean="0"/>
              <a:t>Александр Игумнов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5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23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ey-performance-indicators1.jpg"/>
          <p:cNvPicPr>
            <a:picLocks noChangeAspect="1"/>
          </p:cNvPicPr>
          <p:nvPr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 чего начать?</a:t>
            </a:r>
          </a:p>
          <a:p>
            <a:pPr algn="ctr"/>
            <a:endParaRPr lang="ru-RU" sz="40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определить цели (долгосрочные, ближайшие)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определить возможности (временные, материально-технические)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/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ый треугольник 79"/>
          <p:cNvSpPr/>
          <p:nvPr/>
        </p:nvSpPr>
        <p:spPr>
          <a:xfrm>
            <a:off x="8676456" y="3140968"/>
            <a:ext cx="251520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ый треугольник 78"/>
          <p:cNvSpPr/>
          <p:nvPr/>
        </p:nvSpPr>
        <p:spPr>
          <a:xfrm>
            <a:off x="5076056" y="3140968"/>
            <a:ext cx="216024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5076056" y="3284984"/>
            <a:ext cx="0" cy="6480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676456" y="3284984"/>
            <a:ext cx="0" cy="6480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0" y="3933056"/>
            <a:ext cx="543609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436096" y="3933056"/>
            <a:ext cx="3707904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0" y="3861048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</a:t>
            </a:r>
            <a:r>
              <a:rPr lang="ru-RU" dirty="0" err="1" smtClean="0"/>
              <a:t>макроцикл</a:t>
            </a:r>
            <a:r>
              <a:rPr lang="ru-RU" dirty="0" smtClean="0"/>
              <a:t> 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436096" y="386104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макроцикл</a:t>
            </a:r>
            <a:r>
              <a:rPr lang="ru-RU" dirty="0" smtClean="0"/>
              <a:t> 2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0" y="4221088"/>
            <a:ext cx="89959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899592" y="4221088"/>
            <a:ext cx="86409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1763688" y="4221088"/>
            <a:ext cx="792088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55577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27585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99593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471601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543609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615617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6876256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7596336" y="4221088"/>
            <a:ext cx="792088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8388424" y="4221088"/>
            <a:ext cx="75557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179512" y="422108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сент.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71600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окт.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763688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нояб</a:t>
            </a:r>
            <a:r>
              <a:rPr lang="ru-RU" dirty="0" smtClean="0"/>
              <a:t>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627784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дек.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347864" y="42210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янв.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995936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февр.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716016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март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436096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апр.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156176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май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876256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июнь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668344" y="42210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июль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388424" y="422108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авг.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5536" y="260648"/>
            <a:ext cx="2232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Увлечения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Лыжные гонки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Триатлон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2915816" y="260648"/>
            <a:ext cx="51125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Цели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Марафон / </a:t>
            </a:r>
            <a:r>
              <a:rPr lang="ru-RU" b="1" dirty="0" err="1" smtClean="0"/>
              <a:t>чемп</a:t>
            </a:r>
            <a:r>
              <a:rPr lang="ru-RU" b="1" dirty="0" smtClean="0"/>
              <a:t>. Мира среди ветеранов 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Триатлон </a:t>
            </a:r>
            <a:r>
              <a:rPr lang="en-US" b="1" dirty="0" smtClean="0"/>
              <a:t>– </a:t>
            </a:r>
            <a:r>
              <a:rPr lang="ru-RU" b="1" dirty="0" err="1" smtClean="0"/>
              <a:t>длинн</a:t>
            </a:r>
            <a:r>
              <a:rPr lang="ru-RU" b="1" dirty="0" smtClean="0"/>
              <a:t>. </a:t>
            </a:r>
            <a:r>
              <a:rPr lang="ru-RU" b="1" dirty="0" err="1" smtClean="0"/>
              <a:t>дист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395536" y="1844824"/>
            <a:ext cx="77768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Задачи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улучшить свой прошлогодний результат</a:t>
            </a:r>
          </a:p>
          <a:p>
            <a:endParaRPr lang="ru-RU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95536" y="479715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Возможности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5 </a:t>
            </a:r>
            <a:r>
              <a:rPr lang="ru-RU" b="1" dirty="0" err="1" smtClean="0"/>
              <a:t>дн</a:t>
            </a:r>
            <a:r>
              <a:rPr lang="ru-RU" b="1" dirty="0" smtClean="0"/>
              <a:t>. раб. </a:t>
            </a:r>
            <a:r>
              <a:rPr lang="ru-RU" b="1" dirty="0" err="1" smtClean="0"/>
              <a:t>Нед</a:t>
            </a:r>
            <a:r>
              <a:rPr lang="ru-RU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отпуск 28 + 21 за </a:t>
            </a:r>
            <a:r>
              <a:rPr lang="ru-RU" b="1" dirty="0" err="1" smtClean="0"/>
              <a:t>св.сч</a:t>
            </a:r>
            <a:r>
              <a:rPr lang="ru-RU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мат.-тех. </a:t>
            </a:r>
            <a:r>
              <a:rPr lang="ru-RU" b="1" dirty="0" err="1" smtClean="0"/>
              <a:t>возм</a:t>
            </a:r>
            <a:r>
              <a:rPr lang="ru-RU" b="1" dirty="0" smtClean="0"/>
              <a:t>. (на работе / дома / в отпуске …)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«СУПЕРКОМПЕНСАЦИЯ»</a:t>
            </a:r>
            <a:endParaRPr lang="ru-RU" sz="3200" b="1" dirty="0"/>
          </a:p>
        </p:txBody>
      </p:sp>
      <p:pic>
        <p:nvPicPr>
          <p:cNvPr id="3" name="Рисунок 2" descr="superkompensaci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412776"/>
            <a:ext cx="8698353" cy="50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08720"/>
            <a:ext cx="4968552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ВАРИАНТЫ СОЧЕТАНИЯ НАГРУЗОК И ВОССТАНОВЛЕНИЯ</a:t>
            </a:r>
            <a:endParaRPr lang="ru-RU" b="1" dirty="0"/>
          </a:p>
        </p:txBody>
      </p:sp>
      <p:pic>
        <p:nvPicPr>
          <p:cNvPr id="5" name="Рисунок 4" descr="05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581128"/>
            <a:ext cx="5134692" cy="2061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Временные интервалы, необходимые для нормализации биохимических процессов: 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980730"/>
          <a:ext cx="8208912" cy="54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054"/>
                <a:gridCol w="2940858"/>
              </a:tblGrid>
              <a:tr h="9861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</a:p>
                    <a:p>
                      <a:pPr algn="ctr"/>
                      <a:r>
                        <a:rPr lang="ru-RU" dirty="0" smtClean="0"/>
                        <a:t>ВОССТАНОВЛЕНИЯ</a:t>
                      </a:r>
                      <a:endParaRPr lang="ru-RU" dirty="0"/>
                    </a:p>
                  </a:txBody>
                  <a:tcPr anchor="ctr"/>
                </a:tc>
              </a:tr>
              <a:tr h="571367">
                <a:tc>
                  <a:txBody>
                    <a:bodyPr/>
                    <a:lstStyle/>
                    <a:p>
                      <a:r>
                        <a:rPr lang="ru-RU" dirty="0" smtClean="0"/>
                        <a:t>восстановление О</a:t>
                      </a:r>
                      <a:r>
                        <a:rPr lang="ru-RU" sz="1000" dirty="0" smtClean="0"/>
                        <a:t>2 </a:t>
                      </a:r>
                      <a:r>
                        <a:rPr lang="ru-RU" sz="1800" dirty="0" smtClean="0"/>
                        <a:t>-</a:t>
                      </a:r>
                      <a:r>
                        <a:rPr lang="ru-RU" sz="1800" baseline="0" dirty="0" smtClean="0"/>
                        <a:t> запасов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10-15 с.</a:t>
                      </a:r>
                      <a:endParaRPr lang="ru-RU" dirty="0"/>
                    </a:p>
                  </a:txBody>
                  <a:tcPr anchor="ctr"/>
                </a:tc>
              </a:tr>
              <a:tr h="571367">
                <a:tc>
                  <a:txBody>
                    <a:bodyPr/>
                    <a:lstStyle/>
                    <a:p>
                      <a:r>
                        <a:rPr lang="ru-RU" dirty="0" smtClean="0"/>
                        <a:t>АТФ и КрФ (алактатные анаэробные)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2-5 мин.</a:t>
                      </a:r>
                      <a:endParaRPr lang="ru-RU" dirty="0"/>
                    </a:p>
                  </a:txBody>
                  <a:tcPr anchor="ctr"/>
                </a:tc>
              </a:tr>
              <a:tr h="571367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Устранение </a:t>
                      </a:r>
                      <a:r>
                        <a:rPr lang="en-US" dirty="0" smtClean="0"/>
                        <a:t> La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,5</a:t>
                      </a:r>
                      <a:r>
                        <a:rPr lang="ru-RU" baseline="0" dirty="0" smtClean="0"/>
                        <a:t> – 1,5 ч.</a:t>
                      </a:r>
                      <a:endParaRPr lang="ru-RU" dirty="0"/>
                    </a:p>
                  </a:txBody>
                  <a:tcPr anchor="ctr"/>
                </a:tc>
              </a:tr>
              <a:tr h="571367">
                <a:tc>
                  <a:txBody>
                    <a:bodyPr/>
                    <a:lstStyle/>
                    <a:p>
                      <a:r>
                        <a:rPr lang="ru-RU" dirty="0" smtClean="0"/>
                        <a:t>гликоген (мышцы, печень)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r>
                        <a:rPr lang="ru-RU" baseline="0" dirty="0" smtClean="0"/>
                        <a:t> – 48 ч.</a:t>
                      </a:r>
                      <a:endParaRPr lang="ru-RU" dirty="0"/>
                    </a:p>
                  </a:txBody>
                  <a:tcPr anchor="ctr"/>
                </a:tc>
              </a:tr>
              <a:tr h="986197">
                <a:tc>
                  <a:txBody>
                    <a:bodyPr/>
                    <a:lstStyle/>
                    <a:p>
                      <a:r>
                        <a:rPr lang="ru-RU" dirty="0" smtClean="0"/>
                        <a:t>усиление индуктивного синтеза ферментных и структурных белков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– 72 ч.</a:t>
                      </a:r>
                      <a:endParaRPr lang="ru-RU" dirty="0"/>
                    </a:p>
                  </a:txBody>
                  <a:tcPr anchor="ctr"/>
                </a:tc>
              </a:tr>
              <a:tr h="571367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</a:t>
                      </a:r>
                      <a:r>
                        <a:rPr lang="ru-RU" baseline="0" dirty="0" smtClean="0"/>
                        <a:t> клеток (структур клеток)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– 20   дней </a:t>
                      </a:r>
                      <a:endParaRPr lang="ru-RU" dirty="0"/>
                    </a:p>
                  </a:txBody>
                  <a:tcPr anchor="ctr"/>
                </a:tc>
              </a:tr>
              <a:tr h="571367"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изменения на</a:t>
                      </a:r>
                      <a:r>
                        <a:rPr lang="ru-RU" baseline="0" dirty="0" smtClean="0"/>
                        <a:t> тканевом уровне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3 мес.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ey-performance-indicators1.jpg"/>
          <p:cNvPicPr>
            <a:picLocks noChangeAspect="1"/>
          </p:cNvPicPr>
          <p:nvPr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Разнонаправленность</a:t>
            </a:r>
          </a:p>
          <a:p>
            <a:pPr algn="ctr"/>
            <a:endParaRPr lang="ru-RU" sz="2000" dirty="0" smtClean="0"/>
          </a:p>
          <a:p>
            <a:endParaRPr lang="ru-RU" sz="2000" dirty="0" smtClean="0"/>
          </a:p>
          <a:p>
            <a:r>
              <a:rPr lang="ru-RU" sz="2800" b="1" dirty="0" smtClean="0"/>
              <a:t>Скоростно-силовые (</a:t>
            </a:r>
            <a:r>
              <a:rPr lang="ru-RU" sz="2800" b="1" dirty="0" err="1" smtClean="0"/>
              <a:t>мыш</a:t>
            </a:r>
            <a:r>
              <a:rPr lang="ru-RU" sz="2800" b="1" dirty="0" smtClean="0"/>
              <a:t>. масса, сила)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накопление метаболитов гликолиза ( </a:t>
            </a:r>
            <a:r>
              <a:rPr lang="en-US" sz="2000" b="1" dirty="0" smtClean="0"/>
              <a:t>La, H+ </a:t>
            </a:r>
            <a:r>
              <a:rPr lang="ru-RU" sz="2000" b="1" dirty="0" smtClean="0"/>
              <a:t>…</a:t>
            </a:r>
            <a:r>
              <a:rPr lang="en-US" sz="2000" b="1" dirty="0" smtClean="0"/>
              <a:t>)</a:t>
            </a:r>
            <a:r>
              <a:rPr lang="ru-RU" sz="2000" b="1" dirty="0" smtClean="0"/>
              <a:t> – отрицательно влияет на функционирование митохондрий (снижение аэробной работоспособности)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r>
              <a:rPr lang="ru-RU" sz="2800" b="1" dirty="0" smtClean="0"/>
              <a:t>Выносливость (увеличение аэроб. </a:t>
            </a:r>
            <a:r>
              <a:rPr lang="ru-RU" sz="2800" b="1" dirty="0" err="1" smtClean="0"/>
              <a:t>возм</a:t>
            </a:r>
            <a:r>
              <a:rPr lang="ru-RU" sz="2800" b="1" dirty="0" smtClean="0"/>
              <a:t>.)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снижение размеров </a:t>
            </a:r>
            <a:r>
              <a:rPr lang="ru-RU" sz="2000" b="1" dirty="0" err="1" smtClean="0"/>
              <a:t>мыш</a:t>
            </a:r>
            <a:r>
              <a:rPr lang="ru-RU" sz="2000" b="1" dirty="0" smtClean="0"/>
              <a:t>. волокон, уменьшение силы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r>
              <a:rPr lang="ru-RU" sz="2800" b="1" dirty="0" smtClean="0"/>
              <a:t>«Выносливость» – 3 недели</a:t>
            </a:r>
          </a:p>
          <a:p>
            <a:r>
              <a:rPr lang="ru-RU" sz="2800" b="1" dirty="0" smtClean="0"/>
              <a:t>«сила» – 3 месяца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71691"/>
            <a:ext cx="77768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«СИЛА» </a:t>
            </a:r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это способность человека преодолевать внешнее сопротивление или противостоять ему за счет мышечных усилий (напряжений).</a:t>
            </a:r>
          </a:p>
          <a:p>
            <a:endParaRPr lang="ru-RU" dirty="0" smtClean="0"/>
          </a:p>
          <a:p>
            <a:r>
              <a:rPr lang="ru-RU" dirty="0" smtClean="0"/>
              <a:t>«ВЫНОСЛИВОСТЬ» </a:t>
            </a:r>
            <a:r>
              <a:rPr lang="ru-RU" dirty="0" smtClean="0">
                <a:solidFill>
                  <a:srgbClr val="FF0000"/>
                </a:solidFill>
              </a:rPr>
              <a:t>- это способность противостоять физическому утомлению в процессе мышечной деятельности.</a:t>
            </a:r>
          </a:p>
          <a:p>
            <a:endParaRPr lang="ru-RU" dirty="0" smtClean="0"/>
          </a:p>
          <a:p>
            <a:r>
              <a:rPr lang="ru-RU" dirty="0" smtClean="0"/>
              <a:t>В большинстве видов спорта результат складывается из </a:t>
            </a:r>
            <a:r>
              <a:rPr lang="ru-RU" dirty="0" smtClean="0">
                <a:solidFill>
                  <a:srgbClr val="FF0000"/>
                </a:solidFill>
              </a:rPr>
              <a:t>способности противостоять физическому утомлению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преодалевая</a:t>
            </a:r>
            <a:r>
              <a:rPr lang="ru-RU" dirty="0" smtClean="0">
                <a:solidFill>
                  <a:srgbClr val="0070C0"/>
                </a:solidFill>
              </a:rPr>
              <a:t> при этом возможно большее внешнее сопротивление.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ЕЗУЛЬТАТ = «СИЛА» + «ВЫНОСЛИВОСТЬ»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«СИЛА» ИЛИ «ВЫНОСЛИВОСТЬ»?</a:t>
            </a:r>
            <a:endParaRPr lang="ru-RU" sz="2800" b="1" dirty="0"/>
          </a:p>
        </p:txBody>
      </p:sp>
      <p:pic>
        <p:nvPicPr>
          <p:cNvPr id="4" name="Рисунок 3" descr="31678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284984"/>
            <a:ext cx="4320480" cy="2493361"/>
          </a:xfrm>
          <a:prstGeom prst="rect">
            <a:avLst/>
          </a:prstGeom>
        </p:spPr>
      </p:pic>
      <p:pic>
        <p:nvPicPr>
          <p:cNvPr id="5" name="Рисунок 4" descr="musc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84984"/>
            <a:ext cx="3528392" cy="258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1362</Words>
  <Application>Microsoft Office PowerPoint</Application>
  <PresentationFormat>Экран (4:3)</PresentationFormat>
  <Paragraphs>323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Игумнов Александр</dc:creator>
  <cp:lastModifiedBy>Игумнов Александр</cp:lastModifiedBy>
  <cp:revision>55</cp:revision>
  <dcterms:created xsi:type="dcterms:W3CDTF">2015-01-23T10:59:43Z</dcterms:created>
  <dcterms:modified xsi:type="dcterms:W3CDTF">2015-01-24T12:13:39Z</dcterms:modified>
</cp:coreProperties>
</file>