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299" r:id="rId4"/>
    <p:sldId id="307" r:id="rId5"/>
    <p:sldId id="310" r:id="rId6"/>
    <p:sldId id="298" r:id="rId7"/>
    <p:sldId id="311" r:id="rId8"/>
    <p:sldId id="308" r:id="rId9"/>
    <p:sldId id="272" r:id="rId10"/>
    <p:sldId id="263" r:id="rId11"/>
    <p:sldId id="304" r:id="rId12"/>
    <p:sldId id="296" r:id="rId13"/>
    <p:sldId id="306" r:id="rId14"/>
    <p:sldId id="312" r:id="rId15"/>
    <p:sldId id="305" r:id="rId16"/>
    <p:sldId id="267" r:id="rId17"/>
    <p:sldId id="288" r:id="rId18"/>
    <p:sldId id="287" r:id="rId19"/>
    <p:sldId id="289" r:id="rId20"/>
    <p:sldId id="290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8951-070C-464E-A8FC-83AA7C662C6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B65A-EC19-46F0-A106-57181FDE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4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5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3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CD4D-3D89-44C4-A72B-E4DDAA637F38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5BE1-1D2A-436E-8BFD-34AED896C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1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eaeunion.org/sites/odata/_layouts/15/Portal.EEC.Registry.Ui/DirectoryForm.aspx?ListId=0e3ead06-5475-466a-a340-6f69c01b5687&amp;ItemId=23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50971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6600" b="1" dirty="0" smtClean="0"/>
          </a:p>
          <a:p>
            <a:pPr marL="0" indent="0" algn="ctr">
              <a:buNone/>
            </a:pPr>
            <a:r>
              <a:rPr lang="ru-RU" sz="6600" b="1" dirty="0" smtClean="0"/>
              <a:t>Виды нарушений антидопинговых правил. Санкции. </a:t>
            </a:r>
          </a:p>
          <a:p>
            <a:pPr marL="0" indent="0" algn="ctr">
              <a:buNone/>
            </a:pPr>
            <a:r>
              <a:rPr lang="ru-RU" sz="6600" b="1" dirty="0" smtClean="0"/>
              <a:t>Запрещенный список 2023</a:t>
            </a:r>
          </a:p>
          <a:p>
            <a:pPr marL="0" indent="0" algn="ctr">
              <a:buNone/>
            </a:pPr>
            <a:r>
              <a:rPr lang="ru-RU" b="1" dirty="0" smtClean="0"/>
              <a:t>(Программа </a:t>
            </a:r>
            <a:r>
              <a:rPr lang="ru-RU" b="1" dirty="0"/>
              <a:t>для </a:t>
            </a:r>
            <a:r>
              <a:rPr lang="ru-RU" b="1" dirty="0" smtClean="0"/>
              <a:t>тренеров </a:t>
            </a:r>
            <a:r>
              <a:rPr lang="ru-RU" b="1" dirty="0"/>
              <a:t>региональных сборных </a:t>
            </a:r>
            <a:r>
              <a:rPr lang="ru-RU" b="1" dirty="0" smtClean="0"/>
              <a:t>команд)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007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7211" y="-15586"/>
            <a:ext cx="9459012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Запрещенный список </a:t>
            </a:r>
            <a:endParaRPr lang="ru-RU" b="1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Запрещенный список обновляется не реже одного раза в год</a:t>
            </a:r>
          </a:p>
          <a:p>
            <a:r>
              <a:rPr lang="ru-RU" dirty="0" smtClean="0"/>
              <a:t>Актуальную версию запрещенного списка, программу мониторинга и обзор основных изменений можно найти на сайте РУСАДА</a:t>
            </a:r>
          </a:p>
          <a:p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6085"/>
            <a:ext cx="2128661" cy="275939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49653" y="3721563"/>
            <a:ext cx="80595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запрещенном списке перечислены: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b="1" dirty="0">
                <a:cs typeface="Times New Roman" pitchFamily="18" charset="0"/>
              </a:rPr>
              <a:t>СУБСТАНЦИИ И МЕТОДЫ, ЗАПРЕЩЕННЫЕ ВСЕ ВРЕМЯ</a:t>
            </a:r>
            <a:endParaRPr lang="ru-RU" dirty="0"/>
          </a:p>
          <a:p>
            <a:pPr>
              <a:spcBef>
                <a:spcPct val="0"/>
              </a:spcBef>
              <a:tabLst>
                <a:tab pos="365125" algn="l"/>
              </a:tabLst>
              <a:defRPr/>
            </a:pPr>
            <a:r>
              <a:rPr lang="ru-RU" sz="1100" dirty="0">
                <a:cs typeface="Times New Roman" pitchFamily="18" charset="0"/>
              </a:rPr>
              <a:t>      (КАК В СОРЕВНОВАТЕЛЬНЫЙ, ТАК И ВО ВНЕСОРЕВНОВАТЕЛЬНЫЙ ПЕРИОДЫ)</a:t>
            </a:r>
            <a:endParaRPr lang="ru-RU" dirty="0">
              <a:cs typeface="Times New Roman" pitchFamily="18" charset="0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b="1" dirty="0">
                <a:cs typeface="Times New Roman" pitchFamily="18" charset="0"/>
              </a:rPr>
              <a:t> СУБСТАНЦИИ, ЗАПРЕЩЕННЫЕ В СОРЕВНОВАТЕЛЬНЫЙ ПЕРИОД</a:t>
            </a:r>
            <a:endParaRPr lang="ru-RU" dirty="0">
              <a:cs typeface="Times New Roman" pitchFamily="18" charset="0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b="1" dirty="0">
                <a:cs typeface="Times New Roman" pitchFamily="18" charset="0"/>
              </a:rPr>
              <a:t>  СУБСТАНЦИИ, ЗАПРЕЩЕННЫЕ В ОТДЕЛЬНЫХ ВИДАХ СПОРТА</a:t>
            </a:r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03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Программа мониторинга 2023</a:t>
            </a:r>
            <a:endParaRPr lang="ru-RU" sz="3600" b="1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265498" y="1285689"/>
            <a:ext cx="9786799" cy="2623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• </a:t>
            </a:r>
            <a:r>
              <a:rPr lang="ru-RU" sz="2000" dirty="0" err="1"/>
              <a:t>Дерморфин</a:t>
            </a:r>
            <a:r>
              <a:rPr lang="ru-RU" sz="2000" dirty="0"/>
              <a:t> и его аналоги были добавлены для выявления закономерностей использования в спорте в Соревновательный период.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Аналоги </a:t>
            </a:r>
            <a:r>
              <a:rPr lang="ru-RU" sz="2000" dirty="0" err="1"/>
              <a:t>GnRH</a:t>
            </a:r>
            <a:r>
              <a:rPr lang="ru-RU" sz="2000" dirty="0"/>
              <a:t> (для лиц женского пола моложе 18 лет) были добавлены для выявления закономерностей использования в спорте в Соревновательный и во </a:t>
            </a:r>
            <a:r>
              <a:rPr lang="ru-RU" sz="2000" dirty="0" err="1"/>
              <a:t>Внесоревновательный</a:t>
            </a:r>
            <a:r>
              <a:rPr lang="ru-RU" sz="2000" dirty="0"/>
              <a:t> периоды.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400" b="1" dirty="0" err="1"/>
              <a:t>Гипоксен</a:t>
            </a:r>
            <a:r>
              <a:rPr lang="ru-RU" sz="2400" b="1" dirty="0"/>
              <a:t> (</a:t>
            </a:r>
            <a:r>
              <a:rPr lang="ru-RU" sz="2400" b="1" dirty="0" err="1"/>
              <a:t>полигидроксифенилентиосульфонат</a:t>
            </a:r>
            <a:r>
              <a:rPr lang="ru-RU" sz="2400" b="1" dirty="0"/>
              <a:t> натрия) был добавлен для оценки злоупотребления в спорте в Соревновательный и во </a:t>
            </a:r>
            <a:r>
              <a:rPr lang="ru-RU" sz="2400" b="1" dirty="0" err="1"/>
              <a:t>Внесоревновательный</a:t>
            </a:r>
            <a:r>
              <a:rPr lang="ru-RU" sz="2400" b="1" dirty="0"/>
              <a:t> периоды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7" y="1370743"/>
            <a:ext cx="1771138" cy="22959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00686" y="4143366"/>
            <a:ext cx="761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2800" b="1" dirty="0" err="1" smtClean="0">
                <a:solidFill>
                  <a:srgbClr val="FF0000"/>
                </a:solidFill>
              </a:rPr>
              <a:t>Метилгксанамин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S6.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Стимуляторы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670" y="4038511"/>
            <a:ext cx="998785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8946" y="4725722"/>
            <a:ext cx="2998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1,3-Dimethylpentylamine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4-methylhexan-2-amine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Methylhexaneamine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2-Amino-4-methylhexane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Forthane</a:t>
            </a:r>
            <a:r>
              <a:rPr lang="en-US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9264" y="4796000"/>
            <a:ext cx="2913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Forthan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1,3-Dimethylamylamine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2-Hexanamine, 4-methyl-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4-Methyl-2-hexylamine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Methylhexanamine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Dimethylamylamine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55466" y="4796000"/>
            <a:ext cx="3253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4-Methyl-2-hexanamine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PENTYLAMINE, 1,3-DIMETHYL-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1,3-Dimethylamylamine HCL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Geranamine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DMAA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9029" y="4796000"/>
            <a:ext cx="3356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1,3-DMAA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Pentylamine,3-dimethyl-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1,3-DIMETHYLPENTANAMINE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Methylhexanamine</a:t>
            </a:r>
            <a:r>
              <a:rPr lang="en-US" dirty="0"/>
              <a:t> hydrochloride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Geranium oil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Субстанции, запрещенные в соревновательный период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S6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Стимуляторы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метилгексанамин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S9. </a:t>
            </a:r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Глюкокортикоиды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инъекционные способы введения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глюкокортикоидов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Соревновательный период запрещены.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14967" y="1804532"/>
            <a:ext cx="10515600" cy="24113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2023 году ВАДА </a:t>
            </a:r>
            <a:r>
              <a:rPr lang="ru-RU" sz="3200" dirty="0" smtClean="0"/>
              <a:t>внедряет </a:t>
            </a:r>
            <a:r>
              <a:rPr lang="ru-RU" sz="3200" b="1" dirty="0" smtClean="0"/>
              <a:t>эндокринный </a:t>
            </a:r>
            <a:r>
              <a:rPr lang="ru-RU" sz="3200" b="1" dirty="0" smtClean="0"/>
              <a:t>модуль</a:t>
            </a:r>
            <a:r>
              <a:rPr lang="ru-RU" sz="3200" dirty="0" smtClean="0"/>
              <a:t>, нацеленный на выявление допинга с использованием гормона роста в рамках </a:t>
            </a:r>
            <a:r>
              <a:rPr lang="ru-RU" sz="3200" b="1" dirty="0" smtClean="0"/>
              <a:t>биологического паспорта спортсменов . </a:t>
            </a:r>
            <a:r>
              <a:rPr lang="ru-RU" sz="3200" dirty="0" smtClean="0"/>
              <a:t>Новый модуль позволит обнаруживать применение ГР в микродозах</a:t>
            </a:r>
            <a:endParaRPr lang="ru-RU" sz="3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14967" y="4659770"/>
            <a:ext cx="851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3200" dirty="0" smtClean="0"/>
              <a:t>С 1 января 2024 года запрещен </a:t>
            </a:r>
            <a:r>
              <a:rPr lang="ru-RU" sz="3200" dirty="0" err="1" smtClean="0"/>
              <a:t>трамадол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5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68893" y="1509714"/>
            <a:ext cx="1116110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Существует реестр продукции, прошедшей государственную регистрацию, </a:t>
            </a:r>
            <a:r>
              <a:rPr lang="ru-RU" sz="3200" dirty="0">
                <a:hlinkClick r:id="rId4"/>
              </a:rPr>
              <a:t>Единый реестр свидетельств о государственной регистрации (eaeunion.org)</a:t>
            </a:r>
            <a:r>
              <a:rPr lang="ru-RU" sz="3200" dirty="0"/>
              <a:t>.  Если БАД в реестре нет или у них другое название / производитель / поставщик - </a:t>
            </a:r>
            <a:r>
              <a:rPr lang="ru-RU" sz="3200" b="1" dirty="0">
                <a:solidFill>
                  <a:srgbClr val="FF0000"/>
                </a:solidFill>
              </a:rPr>
              <a:t>ни в коем случае не приобретайте </a:t>
            </a:r>
            <a:r>
              <a:rPr lang="ru-RU" sz="3200" b="1" dirty="0" smtClean="0">
                <a:solidFill>
                  <a:srgbClr val="FF0000"/>
                </a:solidFill>
              </a:rPr>
              <a:t>такую продукцию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b="1" dirty="0"/>
              <a:t> 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dirty="0" smtClean="0"/>
              <a:t>Однако</a:t>
            </a:r>
            <a:r>
              <a:rPr lang="ru-RU" sz="3200" b="1" dirty="0"/>
              <a:t> </a:t>
            </a:r>
            <a:r>
              <a:rPr lang="ru-RU" sz="3200" dirty="0"/>
              <a:t>использование данного реестра по-прежнему</a:t>
            </a:r>
            <a:r>
              <a:rPr lang="ru-RU" sz="3200" b="1" dirty="0"/>
              <a:t> не дает 100% гарантии безопасности продукта.</a:t>
            </a:r>
            <a:endParaRPr lang="ru-RU" sz="3200" dirty="0"/>
          </a:p>
          <a:p>
            <a:pPr marL="0" indent="0" algn="ctr">
              <a:buNone/>
            </a:pP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099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1813" y="547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Порядок действий если заболел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757328"/>
            <a:ext cx="10515600" cy="4600411"/>
          </a:xfrm>
        </p:spPr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ru-RU" sz="3600" dirty="0" smtClean="0"/>
              <a:t>Обратиться </a:t>
            </a:r>
            <a:r>
              <a:rPr lang="ru-RU" sz="3600" b="1" dirty="0" smtClean="0">
                <a:solidFill>
                  <a:srgbClr val="FF0000"/>
                </a:solidFill>
              </a:rPr>
              <a:t>к врачу </a:t>
            </a:r>
          </a:p>
          <a:p>
            <a:pPr marL="1143000" indent="-1143000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Проверить</a:t>
            </a:r>
            <a:r>
              <a:rPr lang="ru-RU" sz="3600" dirty="0" smtClean="0"/>
              <a:t> выписанные лекарства </a:t>
            </a:r>
            <a:r>
              <a:rPr lang="ru-RU" sz="3600" b="1" dirty="0" smtClean="0">
                <a:solidFill>
                  <a:srgbClr val="FF0000"/>
                </a:solidFill>
              </a:rPr>
              <a:t>на наличие запрещенных субстанций</a:t>
            </a:r>
            <a:r>
              <a:rPr lang="ru-RU" sz="3600" dirty="0" smtClean="0"/>
              <a:t> (сайт РУСАДА)</a:t>
            </a:r>
          </a:p>
          <a:p>
            <a:pPr marL="1143000" indent="-1143000">
              <a:buAutoNum type="arabicPeriod"/>
            </a:pPr>
            <a:r>
              <a:rPr lang="ru-RU" sz="3600" dirty="0" smtClean="0"/>
              <a:t>В случае наличия запрещенных субстанций, попросить </a:t>
            </a:r>
            <a:r>
              <a:rPr lang="ru-RU" sz="3600" b="1" dirty="0" smtClean="0">
                <a:solidFill>
                  <a:srgbClr val="FF0000"/>
                </a:solidFill>
              </a:rPr>
              <a:t>альтернативное лечен</a:t>
            </a:r>
            <a:r>
              <a:rPr lang="ru-RU" sz="3600" dirty="0" smtClean="0"/>
              <a:t>ие или запрос на ТИ</a:t>
            </a:r>
          </a:p>
          <a:p>
            <a:pPr marL="1143000" indent="-1143000" algn="ctr">
              <a:buAutoNum type="arabicPeriod"/>
            </a:pPr>
            <a:endParaRPr lang="ru-RU" sz="6600" dirty="0" smtClean="0"/>
          </a:p>
        </p:txBody>
      </p:sp>
    </p:spTree>
    <p:extLst>
      <p:ext uri="{BB962C8B-B14F-4D97-AF65-F5344CB8AC3E}">
        <p14:creationId xmlns:p14="http://schemas.microsoft.com/office/powerpoint/2010/main" val="3031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1092" y="365125"/>
            <a:ext cx="9562707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Терапевтическое использование</a:t>
            </a:r>
            <a:endParaRPr lang="ru-RU" b="1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2262433"/>
            <a:ext cx="10515600" cy="3914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Спортсмены, на которых распространяются антидопинговые правила, при прохождении лечения должны сообщать врачу и фармацевту о своей спортивной деятельности.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867" y="1355198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:a16="http://schemas.microsoft.com/office/drawing/2014/main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872" y="1830171"/>
            <a:ext cx="4235924" cy="4482711"/>
          </a:xfrm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rgbClr val="1DA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на модификации </a:t>
            </a:r>
            <a:r>
              <a:rPr lang="ru-RU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спортсменов с ограниченными возможностями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несовершеннолетних спортсменов</a:t>
            </a: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6656445" y="1821742"/>
            <a:ext cx="4100513" cy="4482710"/>
          </a:xfrm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оставаться в поле зрения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шаперона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немедленно 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1591290" y="446951"/>
            <a:ext cx="9144000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Тренер должен знать!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ПРАВА </a:t>
            </a: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:a16="http://schemas.microsoft.com/office/drawing/2014/main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6656445" y="1376681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142907" y="3897178"/>
            <a:ext cx="2144682" cy="194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050" r="35236" b="39301"/>
          <a:stretch>
            <a:fillRect/>
          </a:stretch>
        </p:blipFill>
        <p:spPr bwMode="auto">
          <a:xfrm>
            <a:off x="157045" y="1897640"/>
            <a:ext cx="2048827" cy="15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9894200" y="2204864"/>
            <a:ext cx="2180948" cy="155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26384" y="365125"/>
            <a:ext cx="8827416" cy="1325563"/>
          </a:xfrm>
        </p:spPr>
        <p:txBody>
          <a:bodyPr/>
          <a:lstStyle/>
          <a:p>
            <a:r>
              <a:rPr lang="ru-RU" b="1" spc="-5" dirty="0" smtClean="0">
                <a:solidFill>
                  <a:srgbClr val="FF0000"/>
                </a:solidFill>
                <a:latin typeface="+mn-lt"/>
              </a:rPr>
              <a:t>Это </a:t>
            </a:r>
            <a:r>
              <a:rPr lang="ru-RU" b="1" spc="5" dirty="0" smtClean="0">
                <a:solidFill>
                  <a:srgbClr val="FF0000"/>
                </a:solidFill>
                <a:latin typeface="+mn-lt"/>
              </a:rPr>
              <a:t>важно</a:t>
            </a:r>
            <a:r>
              <a:rPr lang="ru-RU" b="1" spc="-13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помнить!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50449" y="1825625"/>
            <a:ext cx="10703351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уведомления 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спортсмен </a:t>
            </a:r>
            <a:r>
              <a:rPr lang="ru-RU" sz="3600" spc="-20" dirty="0">
                <a:latin typeface="Arial" panose="020B0604020202020204" pitchFamily="34" charset="0"/>
                <a:cs typeface="Arial" panose="020B0604020202020204" pitchFamily="34" charset="0"/>
              </a:rPr>
              <a:t>находится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spc="-20" dirty="0"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зрения</a:t>
            </a:r>
            <a:r>
              <a:rPr lang="ru-RU" sz="36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ИДК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Выбирая 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комплекты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для сдачи и 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упаковки проб, </a:t>
            </a:r>
            <a:r>
              <a:rPr lang="ru-RU" sz="3600" spc="-2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удостовериться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целостности</a:t>
            </a:r>
            <a:r>
              <a:rPr lang="ru-RU" sz="36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наборов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Все номера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комплекте </a:t>
            </a:r>
            <a:r>
              <a:rPr lang="ru-RU" sz="3600" spc="-25" dirty="0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ru-RU" sz="3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совпадать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Отбор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пробы 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непосредственно </a:t>
            </a:r>
            <a:r>
              <a:rPr lang="ru-RU" sz="3600" spc="-25" dirty="0">
                <a:latin typeface="Arial" panose="020B0604020202020204" pitchFamily="34" charset="0"/>
                <a:cs typeface="Arial" panose="020B0604020202020204" pitchFamily="34" charset="0"/>
              </a:rPr>
              <a:t>под наблюдением</a:t>
            </a:r>
            <a:r>
              <a:rPr lang="ru-RU" sz="36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ИДК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600" spc="1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замечания,	</a:t>
            </a:r>
            <a:r>
              <a:rPr lang="ru-RU" sz="3600" spc="-10" dirty="0">
                <a:latin typeface="Arial" panose="020B0604020202020204" pitchFamily="34" charset="0"/>
                <a:cs typeface="Arial" panose="020B0604020202020204" pitchFamily="34" charset="0"/>
              </a:rPr>
              <a:t>комментарии,	отклонения	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во	время	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процедуры	</a:t>
            </a:r>
            <a:r>
              <a:rPr lang="ru-RU" sz="3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записывать </a:t>
            </a: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spc="-20" dirty="0"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ru-RU" sz="3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допинг-контроля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spc="-5" dirty="0">
                <a:latin typeface="Arial" panose="020B0604020202020204" pitchFamily="34" charset="0"/>
                <a:cs typeface="Arial" panose="020B0604020202020204" pitchFamily="34" charset="0"/>
              </a:rPr>
              <a:t>В	</a:t>
            </a:r>
            <a:r>
              <a:rPr lang="ru-RU" sz="3600" spc="-15" dirty="0">
                <a:latin typeface="Arial" panose="020B0604020202020204" pitchFamily="34" charset="0"/>
                <a:cs typeface="Arial" panose="020B0604020202020204" pitchFamily="34" charset="0"/>
              </a:rPr>
              <a:t>конце	</a:t>
            </a:r>
            <a:r>
              <a:rPr lang="ru-RU" sz="3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процедуры копии всех заполненных документов выдаются спортсмену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dirty="0"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1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06689" y="450034"/>
            <a:ext cx="8384211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latin typeface="+mn-lt"/>
              </a:rPr>
              <a:t>Причины отсрочки</a:t>
            </a:r>
            <a:br>
              <a:rPr lang="ru-RU" altLang="ru-RU" sz="3600" b="1" dirty="0" smtClean="0">
                <a:latin typeface="+mn-lt"/>
              </a:rPr>
            </a:br>
            <a:r>
              <a:rPr lang="ru-RU" altLang="ru-RU" sz="3600" b="1" dirty="0" smtClean="0">
                <a:latin typeface="+mn-lt"/>
              </a:rPr>
              <a:t>немедленной явки спортсмена</a:t>
            </a:r>
            <a:br>
              <a:rPr lang="ru-RU" altLang="ru-RU" sz="3600" b="1" dirty="0" smtClean="0">
                <a:latin typeface="+mn-lt"/>
              </a:rPr>
            </a:br>
            <a:r>
              <a:rPr lang="ru-RU" altLang="ru-RU" sz="3600" b="1" dirty="0" smtClean="0">
                <a:latin typeface="+mn-lt"/>
              </a:rPr>
              <a:t>на пункт допинг-контроля:</a:t>
            </a:r>
            <a:endParaRPr lang="ru-RU" sz="3600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2582943"/>
            <a:ext cx="10515600" cy="3594019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3200" dirty="0"/>
              <a:t>получения медицинской помощи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3200" dirty="0"/>
              <a:t>окончания тренировочного процесса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3200" dirty="0"/>
              <a:t>забрать документ, удостоверяющий личность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3200" dirty="0"/>
              <a:t>присутствия на награждении победителей соревнований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3200" dirty="0"/>
              <a:t>участия в пресс-конференции после соревнований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27302" y="77627"/>
            <a:ext cx="8937395" cy="11858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Роль и ответственность персонала спортсмена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429" y="1647444"/>
            <a:ext cx="5403230" cy="655837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Знать  и действовать в соответствии с антидопинговыми правилами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428" y="2468048"/>
            <a:ext cx="5403229" cy="1013876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Использовать </a:t>
            </a:r>
            <a:r>
              <a:rPr lang="ru-RU" sz="2000" b="1" dirty="0">
                <a:solidFill>
                  <a:schemeClr val="tx1"/>
                </a:solidFill>
              </a:rPr>
              <a:t>своё влияние на спортсмена с целью формирования атмосферы нетерпимости к допингу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427" y="3624763"/>
            <a:ext cx="5403229" cy="94705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Сотрудничать </a:t>
            </a:r>
            <a:r>
              <a:rPr lang="ru-RU" sz="2000" b="1" dirty="0">
                <a:solidFill>
                  <a:schemeClr val="tx1"/>
                </a:solidFill>
              </a:rPr>
              <a:t>при реализации антидопинговых программ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48" y="1784095"/>
            <a:ext cx="3217322" cy="34204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5540175"/>
            <a:ext cx="11593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Если доказана причастность персонала к нарушению спортсменом антидопинговых правил, по отношению к нему применяются более строгие санкции, чем к спортсмену!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427" y="4713514"/>
            <a:ext cx="5403229" cy="826661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Сотрудничать при реализации программ тестирования спортсменов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8163" y="1600200"/>
            <a:ext cx="8575675" cy="1016000"/>
          </a:xfr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6000" b="1" dirty="0">
                <a:solidFill>
                  <a:srgbClr val="002060"/>
                </a:solidFill>
                <a:latin typeface="+mn-lt"/>
              </a:rPr>
              <a:t>ПРОБЫ ХРАНЯТСЯ 10 ЛЕТ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3215680" y="2561793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2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 за внимание!</a:t>
            </a:r>
          </a:p>
          <a:p>
            <a:pPr marL="0" indent="0" algn="ctr">
              <a:buNone/>
            </a:pPr>
            <a:endParaRPr lang="ru-RU" sz="3500" b="1" dirty="0" smtClean="0"/>
          </a:p>
          <a:p>
            <a:pPr marL="0" indent="0" algn="ctr">
              <a:buNone/>
            </a:pPr>
            <a:endParaRPr lang="ru-RU" sz="3500" b="1" dirty="0"/>
          </a:p>
          <a:p>
            <a:pPr marL="0" indent="0" algn="ctr">
              <a:buNone/>
            </a:pPr>
            <a:r>
              <a:rPr lang="ru-RU" sz="3500" b="1" dirty="0" smtClean="0"/>
              <a:t>Медведева Анна Евгеньевна</a:t>
            </a:r>
            <a:endParaRPr lang="ru-RU" sz="3500" b="1" dirty="0"/>
          </a:p>
          <a:p>
            <a:pPr marL="0" indent="0" algn="ctr">
              <a:buNone/>
            </a:pP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8232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398814" y="798314"/>
            <a:ext cx="9394372" cy="1841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 smtClean="0"/>
              <a:t>Тренер</a:t>
            </a:r>
            <a:r>
              <a:rPr lang="ru-RU" sz="2400" dirty="0" smtClean="0"/>
              <a:t> и </a:t>
            </a:r>
            <a:r>
              <a:rPr lang="ru-RU" sz="2400" b="1" dirty="0" smtClean="0"/>
              <a:t>родители</a:t>
            </a:r>
            <a:r>
              <a:rPr lang="ru-RU" sz="2400" dirty="0" smtClean="0"/>
              <a:t> играют большую роль в формировании отношения спортсмена к допингу. Кроме того, взрослые, которые несут ответственность за несовершеннолетних детей, </a:t>
            </a:r>
            <a:r>
              <a:rPr lang="ru-RU" sz="2400" b="1" dirty="0" smtClean="0"/>
              <a:t>сами должны быть хорошо подкованы</a:t>
            </a:r>
            <a:r>
              <a:rPr lang="ru-RU" sz="2400" dirty="0" smtClean="0"/>
              <a:t> в вопросах, связанных с антидопингом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232" y="3055365"/>
            <a:ext cx="1082337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Способствовать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развитию такой среды, где упорная работа ценится выше, чем победа любой ценой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Развивать и укреплять в спортсменах ценности честной, достойной игры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Убедиться в том, что спортсменам известен принцип исключительной ответственности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11 видов нарушений антидопинговых правил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Быть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способным выступать в качестве представителя спортсмена в ходе процедуры допинг-контроля </a:t>
            </a:r>
          </a:p>
          <a:p>
            <a:pPr marL="342900" lvl="5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рисках, которые несет за собой употребление БАД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18458" y="827314"/>
            <a:ext cx="10515600" cy="5544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За </a:t>
            </a:r>
            <a:r>
              <a:rPr lang="ru-RU" sz="3600" b="1" dirty="0" smtClean="0">
                <a:solidFill>
                  <a:srgbClr val="FF0000"/>
                </a:solidFill>
              </a:rPr>
              <a:t>2022</a:t>
            </a:r>
            <a:r>
              <a:rPr lang="ru-RU" b="1" dirty="0" smtClean="0"/>
              <a:t> год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94</a:t>
            </a:r>
            <a:r>
              <a:rPr lang="ru-RU" b="1" dirty="0" smtClean="0"/>
              <a:t> </a:t>
            </a:r>
            <a:r>
              <a:rPr lang="ru-RU" b="1" dirty="0"/>
              <a:t>дисквалифицированных </a:t>
            </a:r>
            <a:r>
              <a:rPr lang="ru-RU" b="1" dirty="0" smtClean="0"/>
              <a:t>спортсмена в РФ</a:t>
            </a:r>
          </a:p>
          <a:p>
            <a:pPr algn="ctr">
              <a:lnSpc>
                <a:spcPct val="100000"/>
              </a:lnSpc>
            </a:pPr>
            <a:r>
              <a:rPr lang="ru-RU" dirty="0" smtClean="0"/>
              <a:t>Из них 5 спортсменов до 18 лет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/>
              <a:t> </a:t>
            </a:r>
            <a:r>
              <a:rPr lang="ru-RU" sz="3200" dirty="0" smtClean="0"/>
              <a:t>В </a:t>
            </a:r>
            <a:r>
              <a:rPr lang="ru-RU" sz="3200" dirty="0"/>
              <a:t>течение 2022 года РУСАДА выявило 11 случаев нарушения </a:t>
            </a:r>
            <a:endParaRPr lang="ru-RU" sz="32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/>
              <a:t>п</a:t>
            </a:r>
            <a:r>
              <a:rPr lang="ru-RU" sz="3200" dirty="0"/>
              <a:t>. 12.14.1 Общероссийских антидопинговых правил (ОАП) – </a:t>
            </a:r>
            <a:r>
              <a:rPr lang="ru-RU" sz="3200" b="1" dirty="0"/>
              <a:t>«Запрет на участие в течение срока дисквалификации или временного отстранения»</a:t>
            </a:r>
            <a:r>
              <a:rPr lang="ru-RU" sz="3200" dirty="0"/>
              <a:t>. Восьми спортсменам, нарушившим запрет на участие, был увеличен срок дисквалификации.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0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Санкции к персоналу спортсмена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8ABD126-865F-47F4-814E-D930C676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6" y="1690689"/>
            <a:ext cx="4939534" cy="18933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Спортивная </a:t>
            </a:r>
            <a:r>
              <a:rPr lang="ru-RU" altLang="ru-RU" sz="2000" b="1" dirty="0" smtClean="0">
                <a:solidFill>
                  <a:schemeClr val="tx1"/>
                </a:solidFill>
                <a:cs typeface="Arial" charset="0"/>
              </a:rPr>
              <a:t>дисквалификация от 4 лет до пожизненной</a:t>
            </a: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586402" y="1690688"/>
            <a:ext cx="5953956" cy="2965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Уголовная ответственность</a:t>
            </a:r>
            <a:r>
              <a:rPr lang="ru-RU" altLang="ru-RU" sz="2000" b="1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Статья </a:t>
            </a:r>
            <a:r>
              <a:rPr lang="ru-RU" sz="1600" b="1" dirty="0">
                <a:solidFill>
                  <a:schemeClr val="tx1"/>
                </a:solidFill>
              </a:rPr>
              <a:t>230.1. </a:t>
            </a:r>
            <a:r>
              <a:rPr lang="ru-RU" sz="1600" dirty="0">
                <a:solidFill>
                  <a:schemeClr val="tx1"/>
                </a:solidFill>
              </a:rPr>
              <a:t>Склонение спортсмена к использованию субстанций и (или) методов, запрещенных для использования в спорте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Статья 230.2. </a:t>
            </a:r>
            <a:r>
              <a:rPr lang="ru-RU" sz="1600" dirty="0">
                <a:solidFill>
                  <a:schemeClr val="tx1"/>
                </a:solidFill>
              </a:rPr>
              <a:t>Использование в отношении спортсмена субстанций и (или) методов, запрещенных для использования в спорте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Статья 234. </a:t>
            </a:r>
            <a:r>
              <a:rPr lang="ru-RU" sz="1600" dirty="0">
                <a:solidFill>
                  <a:schemeClr val="tx1"/>
                </a:solidFill>
              </a:rPr>
              <a:t>Незаконный оборот сильнодействующих или ядовитых веществ в целях сбыта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Статья 226.1. </a:t>
            </a:r>
            <a:r>
              <a:rPr lang="ru-RU" sz="1600" dirty="0">
                <a:solidFill>
                  <a:schemeClr val="tx1"/>
                </a:solidFill>
              </a:rPr>
              <a:t>Контрабанда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504826" y="3773214"/>
            <a:ext cx="4939534" cy="2814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</a:rPr>
              <a:t>Административная ответственность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Font typeface="Arial" charset="0"/>
              <a:buNone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Статья 6.18 КоАП РФ. </a:t>
            </a:r>
            <a:r>
              <a:rPr lang="ru-RU" sz="2000" dirty="0">
                <a:solidFill>
                  <a:schemeClr val="tx1"/>
                </a:solidFill>
              </a:rPr>
              <a:t>Нарушение установленных законодательством о физической культуре и спорте требований о предотвращении допинга в спорте и борьбе с ним.</a:t>
            </a: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586402" y="4929352"/>
            <a:ext cx="5953957" cy="1658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Расторжение трудового договора </a:t>
            </a:r>
          </a:p>
        </p:txBody>
      </p:sp>
    </p:spTree>
    <p:extLst>
      <p:ext uri="{BB962C8B-B14F-4D97-AF65-F5344CB8AC3E}">
        <p14:creationId xmlns:p14="http://schemas.microsoft.com/office/powerpoint/2010/main" val="709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47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Санкции за нарушения антидопинговых правил</a:t>
            </a:r>
            <a:endParaRPr lang="ru-RU" sz="3200" b="1" dirty="0">
              <a:latin typeface="+mn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863221"/>
            <a:ext cx="10515600" cy="46717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Фальсификация или попытка фальсификации – </a:t>
            </a:r>
            <a:r>
              <a:rPr lang="ru-RU" sz="2400" b="1" dirty="0">
                <a:solidFill>
                  <a:srgbClr val="FF0000"/>
                </a:solidFill>
              </a:rPr>
              <a:t>от 2 до 4 </a:t>
            </a:r>
            <a:r>
              <a:rPr lang="ru-RU" sz="2400" b="1" dirty="0" smtClean="0">
                <a:solidFill>
                  <a:srgbClr val="FF0000"/>
                </a:solidFill>
              </a:rPr>
              <a:t>лет</a:t>
            </a:r>
            <a:endParaRPr lang="ru-RU" sz="2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/>
              <a:t>Обладание запрещенной субстанцией или методом - </a:t>
            </a:r>
            <a:r>
              <a:rPr lang="ru-RU" sz="2400" b="1" dirty="0" smtClean="0">
                <a:solidFill>
                  <a:srgbClr val="FF0000"/>
                </a:solidFill>
              </a:rPr>
              <a:t>от 4 лет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/>
              <a:t>Распространение или попытка распространения - </a:t>
            </a:r>
            <a:r>
              <a:rPr lang="ru-RU" sz="2400" b="1" dirty="0" smtClean="0">
                <a:solidFill>
                  <a:srgbClr val="FF0000"/>
                </a:solidFill>
              </a:rPr>
              <a:t>от 4 лет до пожизненного срока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/>
              <a:t>Назначение или попытка назначения - </a:t>
            </a:r>
            <a:r>
              <a:rPr lang="ru-RU" sz="2400" b="1" dirty="0" smtClean="0">
                <a:solidFill>
                  <a:srgbClr val="FF0000"/>
                </a:solidFill>
              </a:rPr>
              <a:t>от 4 лет до пожизненного срока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/>
              <a:t>Соучастие - </a:t>
            </a:r>
            <a:r>
              <a:rPr lang="ru-RU" sz="2400" b="1" dirty="0" smtClean="0">
                <a:solidFill>
                  <a:srgbClr val="FF0000"/>
                </a:solidFill>
              </a:rPr>
              <a:t>от 4 лет до пожизненного срока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/>
              <a:t>Действия, направленные на воспрепятствование или преследование за предоставление информации уполномоченным органам – </a:t>
            </a:r>
            <a:r>
              <a:rPr lang="ru-RU" sz="2400" b="1" dirty="0" smtClean="0">
                <a:solidFill>
                  <a:srgbClr val="FF0000"/>
                </a:solidFill>
              </a:rPr>
              <a:t>от 4 лет до пожизненного срока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57529" y="1328056"/>
            <a:ext cx="10515600" cy="740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Нарушение рассматривается как особо серьезное: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2376" y="2251752"/>
            <a:ext cx="8458424" cy="12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Нарушение </a:t>
            </a:r>
            <a:r>
              <a:rPr lang="ru-RU" sz="2400" dirty="0"/>
              <a:t>антидопинговых правил было совершено несовершеннолетним спортсменом и доказана вина персонала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361102" y="3767111"/>
            <a:ext cx="1240971" cy="925286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9691" y="5190423"/>
            <a:ext cx="5812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Пожизненная дисквалификация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365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52376" y="131875"/>
            <a:ext cx="9231086" cy="85819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Дисквалифицированный персонал спортсмена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3" y="1034142"/>
            <a:ext cx="9851571" cy="3984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43" y="5062390"/>
            <a:ext cx="9851571" cy="576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44" y="5638800"/>
            <a:ext cx="9811704" cy="9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4938"/>
            <a:ext cx="10515600" cy="5137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Дисквалифицированный спортсмен или персонал не имеют права участвовать в соревнованиях и любой организованной тренировочной деятельности, в спортивной и учебно-тренировочной деятельности в любом качестве во время всего срока дисквалификации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Этот запрет на участие распространяется на все виды спорта, а не только на вид спорта, в котором бол дисквалифицирован спортсмен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Если спортсмен тренируется и получает консультации у лица, который отбывает дисквалификацию, это может быть расценено как нарушение антидопинговых правил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22691</TotalTime>
  <Words>1062</Words>
  <Application>Microsoft Office PowerPoint</Application>
  <PresentationFormat>Широкоэкранный</PresentationFormat>
  <Paragraphs>134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Роль и ответственность персонала спортсмена</vt:lpstr>
      <vt:lpstr>Презентация PowerPoint</vt:lpstr>
      <vt:lpstr>Презентация PowerPoint</vt:lpstr>
      <vt:lpstr>Санкции к персоналу спортсмена</vt:lpstr>
      <vt:lpstr>Санкции за нарушения антидопинговых правил</vt:lpstr>
      <vt:lpstr>Презентация PowerPoint</vt:lpstr>
      <vt:lpstr>Дисквалифицированный персонал спортсмена</vt:lpstr>
      <vt:lpstr>Презентация PowerPoint</vt:lpstr>
      <vt:lpstr>Запрещенный список </vt:lpstr>
      <vt:lpstr>Программа мониторинга 2023</vt:lpstr>
      <vt:lpstr>Субстанции, запрещенные в соревновательный период</vt:lpstr>
      <vt:lpstr>Презентация PowerPoint</vt:lpstr>
      <vt:lpstr>Презентация PowerPoint</vt:lpstr>
      <vt:lpstr>Порядок действий если заболел</vt:lpstr>
      <vt:lpstr>Терапевтическое использование</vt:lpstr>
      <vt:lpstr>Имеет право на:</vt:lpstr>
      <vt:lpstr>Это важно помнить!</vt:lpstr>
      <vt:lpstr>Причины отсрочки немедленной явки спортсмена на пункт допинг-контроля: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1289727</dc:creator>
  <cp:lastModifiedBy>user</cp:lastModifiedBy>
  <cp:revision>82</cp:revision>
  <dcterms:created xsi:type="dcterms:W3CDTF">2022-01-21T09:30:38Z</dcterms:created>
  <dcterms:modified xsi:type="dcterms:W3CDTF">2023-05-23T07:33:36Z</dcterms:modified>
</cp:coreProperties>
</file>